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berge, Sarah" initials="LS" lastIdx="4" clrIdx="0">
    <p:extLst>
      <p:ext uri="{19B8F6BF-5375-455C-9EA6-DF929625EA0E}">
        <p15:presenceInfo xmlns:p15="http://schemas.microsoft.com/office/powerpoint/2012/main" userId="S-1-5-21-1098056935-2039949751-1096680564-186567" providerId="AD"/>
      </p:ext>
    </p:extLst>
  </p:cmAuthor>
  <p:cmAuthor id="2" name="Bakas, Vasiliki" initials="BV" lastIdx="1" clrIdx="1">
    <p:extLst>
      <p:ext uri="{19B8F6BF-5375-455C-9EA6-DF929625EA0E}">
        <p15:presenceInfo xmlns:p15="http://schemas.microsoft.com/office/powerpoint/2012/main" userId="S-1-5-21-1098056935-2039949751-1096680564-98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A8E8"/>
    <a:srgbClr val="0F81CF"/>
    <a:srgbClr val="3599FD"/>
    <a:srgbClr val="3BA7F1"/>
    <a:srgbClr val="4BB6E1"/>
    <a:srgbClr val="5899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7" d="100"/>
          <a:sy n="67" d="100"/>
        </p:scale>
        <p:origin x="52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0-06-25T14:48:54.120" idx="1">
    <p:pos x="5056" y="2100"/>
    <p:text>lets add a stat here about feeling more prepared about their appointments or making decisions in their care since they had access to info.</p:text>
    <p:extLst>
      <p:ext uri="{C676402C-5697-4E1C-873F-D02D1690AC5C}">
        <p15:threadingInfo xmlns:p15="http://schemas.microsoft.com/office/powerpoint/2012/main" timeZoneBias="2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63F2-AA37-4622-828D-B2C64BE557DA}" type="datetimeFigureOut">
              <a:rPr lang="en-CA" smtClean="0"/>
              <a:t>2020-06-25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6AC9-6320-4BD0-999F-F5F616A257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5193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63F2-AA37-4622-828D-B2C64BE557DA}" type="datetimeFigureOut">
              <a:rPr lang="en-CA" smtClean="0"/>
              <a:t>2020-06-25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6AC9-6320-4BD0-999F-F5F616A257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3126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63F2-AA37-4622-828D-B2C64BE557DA}" type="datetimeFigureOut">
              <a:rPr lang="en-CA" smtClean="0"/>
              <a:t>2020-06-25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6AC9-6320-4BD0-999F-F5F616A257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6440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63F2-AA37-4622-828D-B2C64BE557DA}" type="datetimeFigureOut">
              <a:rPr lang="en-CA" smtClean="0"/>
              <a:t>2020-06-25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6AC9-6320-4BD0-999F-F5F616A257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7522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63F2-AA37-4622-828D-B2C64BE557DA}" type="datetimeFigureOut">
              <a:rPr lang="en-CA" smtClean="0"/>
              <a:t>2020-06-25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6AC9-6320-4BD0-999F-F5F616A257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8324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63F2-AA37-4622-828D-B2C64BE557DA}" type="datetimeFigureOut">
              <a:rPr lang="en-CA" smtClean="0"/>
              <a:t>2020-06-25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6AC9-6320-4BD0-999F-F5F616A257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2417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63F2-AA37-4622-828D-B2C64BE557DA}" type="datetimeFigureOut">
              <a:rPr lang="en-CA" smtClean="0"/>
              <a:t>2020-06-25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6AC9-6320-4BD0-999F-F5F616A257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2151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63F2-AA37-4622-828D-B2C64BE557DA}" type="datetimeFigureOut">
              <a:rPr lang="en-CA" smtClean="0"/>
              <a:t>2020-06-25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6AC9-6320-4BD0-999F-F5F616A257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8232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63F2-AA37-4622-828D-B2C64BE557DA}" type="datetimeFigureOut">
              <a:rPr lang="en-CA" smtClean="0"/>
              <a:t>2020-06-25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6AC9-6320-4BD0-999F-F5F616A257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829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63F2-AA37-4622-828D-B2C64BE557DA}" type="datetimeFigureOut">
              <a:rPr lang="en-CA" smtClean="0"/>
              <a:t>2020-06-25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6AC9-6320-4BD0-999F-F5F616A257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7033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63F2-AA37-4622-828D-B2C64BE557DA}" type="datetimeFigureOut">
              <a:rPr lang="en-CA" smtClean="0"/>
              <a:t>2020-06-25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6AC9-6320-4BD0-999F-F5F616A257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0806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E63F2-AA37-4622-828D-B2C64BE557DA}" type="datetimeFigureOut">
              <a:rPr lang="en-CA" smtClean="0"/>
              <a:t>2020-06-25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46AC9-6320-4BD0-999F-F5F616A257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6340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hyperlink" Target="mailto:myuhn@uhn.c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8154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200" b="1" dirty="0"/>
              <a:t>Evaluating patients’ satisfaction using myUHN Patient Portal, </a:t>
            </a:r>
            <a:r>
              <a:rPr lang="en-US" sz="4200" b="1" dirty="0" smtClean="0"/>
              <a:t/>
            </a:r>
            <a:br>
              <a:rPr lang="en-US" sz="4200" b="1" dirty="0" smtClean="0"/>
            </a:br>
            <a:r>
              <a:rPr lang="en-US" sz="4200" b="1" dirty="0" smtClean="0"/>
              <a:t>a </a:t>
            </a:r>
            <a:r>
              <a:rPr lang="en-US" sz="4200" b="1" dirty="0"/>
              <a:t>secure website co-designed by </a:t>
            </a:r>
            <a:r>
              <a:rPr lang="en-US" sz="4200" b="1" dirty="0" smtClean="0"/>
              <a:t>patients 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2000" b="1" dirty="0"/>
              <a:t>Vasiliki Bakas, Sarah Laberge</a:t>
            </a:r>
            <a:endParaRPr lang="en-CA" sz="2000" dirty="0"/>
          </a:p>
        </p:txBody>
      </p:sp>
      <p:pic>
        <p:nvPicPr>
          <p:cNvPr id="4" name="Picture 2" descr="Image result for myUH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854" y="541370"/>
            <a:ext cx="1413164" cy="79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1621818"/>
            <a:ext cx="39451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 smtClean="0"/>
          </a:p>
          <a:p>
            <a:r>
              <a:rPr lang="en-CA" dirty="0" smtClean="0"/>
              <a:t>Patient </a:t>
            </a:r>
            <a:r>
              <a:rPr lang="en-CA" dirty="0"/>
              <a:t>portals provide online access to health information, appointments and educational resources. They promote: self-care, patient engagement, enhanced provider-patient relationships and improved health care quality¹. </a:t>
            </a:r>
          </a:p>
          <a:p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38195" y="4042175"/>
            <a:ext cx="3906983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Patients </a:t>
            </a:r>
            <a:r>
              <a:rPr lang="en-US" dirty="0"/>
              <a:t>and staff </a:t>
            </a:r>
            <a:r>
              <a:rPr lang="en-US" dirty="0" smtClean="0"/>
              <a:t>completed</a:t>
            </a:r>
            <a:r>
              <a:rPr lang="en-US" dirty="0" smtClean="0"/>
              <a:t> </a:t>
            </a:r>
            <a:r>
              <a:rPr lang="en-US" dirty="0"/>
              <a:t>a survey via </a:t>
            </a:r>
            <a:r>
              <a:rPr lang="en-US" dirty="0" err="1"/>
              <a:t>SurveyMonkey</a:t>
            </a:r>
            <a:r>
              <a:rPr lang="en-US" dirty="0"/>
              <a:t>. </a:t>
            </a:r>
          </a:p>
          <a:p>
            <a:endParaRPr lang="en-US" dirty="0"/>
          </a:p>
          <a:p>
            <a:pPr>
              <a:spcAft>
                <a:spcPts val="1200"/>
              </a:spcAft>
            </a:pPr>
            <a:endParaRPr lang="en-US" dirty="0"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en-US" dirty="0">
              <a:cs typeface="Arial" panose="020B060402020202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025171"/>
              </p:ext>
            </p:extLst>
          </p:nvPr>
        </p:nvGraphicFramePr>
        <p:xfrm>
          <a:off x="4002040" y="1428466"/>
          <a:ext cx="4954936" cy="5335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7468">
                  <a:extLst>
                    <a:ext uri="{9D8B030D-6E8A-4147-A177-3AD203B41FA5}">
                      <a16:colId xmlns:a16="http://schemas.microsoft.com/office/drawing/2014/main" val="1758666657"/>
                    </a:ext>
                  </a:extLst>
                </a:gridCol>
                <a:gridCol w="2477468">
                  <a:extLst>
                    <a:ext uri="{9D8B030D-6E8A-4147-A177-3AD203B41FA5}">
                      <a16:colId xmlns:a16="http://schemas.microsoft.com/office/drawing/2014/main" val="3451677570"/>
                    </a:ext>
                  </a:extLst>
                </a:gridCol>
              </a:tblGrid>
              <a:tr h="49669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Objectives</a:t>
                      </a:r>
                      <a:endParaRPr lang="en-CA" sz="2000" dirty="0"/>
                    </a:p>
                  </a:txBody>
                  <a:tcPr>
                    <a:solidFill>
                      <a:srgbClr val="4AA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Outcomes</a:t>
                      </a:r>
                      <a:endParaRPr lang="en-CA" sz="2000" dirty="0"/>
                    </a:p>
                  </a:txBody>
                  <a:tcPr>
                    <a:solidFill>
                      <a:srgbClr val="4AA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8282638"/>
                  </a:ext>
                </a:extLst>
              </a:tr>
              <a:tr h="1841277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 smtClean="0"/>
                        <a:t>Understand how partnering with patients and caregivers from inception increases engagement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 smtClean="0"/>
                        <a:t>Involving patients from the beginning helps organizations reach their health literacy and quality of care goals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868734"/>
                  </a:ext>
                </a:extLst>
              </a:tr>
              <a:tr h="1550549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 smtClean="0"/>
                        <a:t>Learn how real-time access to health records leads to improved patient engagement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b="1" dirty="0" smtClean="0"/>
                        <a:t>94% </a:t>
                      </a:r>
                      <a:r>
                        <a:rPr lang="en-US" dirty="0" smtClean="0"/>
                        <a:t>of patients prefer to see results in real-time, even if they could be worrisome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6706285"/>
                  </a:ext>
                </a:extLst>
              </a:tr>
              <a:tr h="1446974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 smtClean="0"/>
                        <a:t>Identify ways myUHN reduces preventable harm and impacts patient safety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b="1" dirty="0" smtClean="0"/>
                        <a:t>11% </a:t>
                      </a:r>
                      <a:r>
                        <a:rPr lang="en-US" dirty="0" smtClean="0"/>
                        <a:t>of patients found errors in their record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38319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105865"/>
              </p:ext>
            </p:extLst>
          </p:nvPr>
        </p:nvGraphicFramePr>
        <p:xfrm>
          <a:off x="70819" y="4937760"/>
          <a:ext cx="382652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260">
                  <a:extLst>
                    <a:ext uri="{9D8B030D-6E8A-4147-A177-3AD203B41FA5}">
                      <a16:colId xmlns:a16="http://schemas.microsoft.com/office/drawing/2014/main" val="655711197"/>
                    </a:ext>
                  </a:extLst>
                </a:gridCol>
                <a:gridCol w="1913260">
                  <a:extLst>
                    <a:ext uri="{9D8B030D-6E8A-4147-A177-3AD203B41FA5}">
                      <a16:colId xmlns:a16="http://schemas.microsoft.com/office/drawing/2014/main" val="2650193767"/>
                    </a:ext>
                  </a:extLst>
                </a:gridCol>
              </a:tblGrid>
              <a:tr h="6153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First Evaluation 2017</a:t>
                      </a:r>
                      <a:endParaRPr lang="en-CA" dirty="0" smtClean="0"/>
                    </a:p>
                  </a:txBody>
                  <a:tcPr>
                    <a:solidFill>
                      <a:srgbClr val="4AA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Second Evaluation 2019/2020</a:t>
                      </a:r>
                      <a:endParaRPr lang="en-CA" dirty="0" smtClean="0"/>
                    </a:p>
                  </a:txBody>
                  <a:tcPr>
                    <a:solidFill>
                      <a:srgbClr val="4AA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389212"/>
                  </a:ext>
                </a:extLst>
              </a:tr>
              <a:tr h="615327">
                <a:tc>
                  <a:txBody>
                    <a:bodyPr/>
                    <a:lstStyle/>
                    <a:p>
                      <a:r>
                        <a:rPr lang="en-US" dirty="0" smtClean="0"/>
                        <a:t>myUHN</a:t>
                      </a:r>
                      <a:r>
                        <a:rPr lang="en-US" baseline="0" dirty="0" smtClean="0"/>
                        <a:t> Users 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N</a:t>
                      </a:r>
                      <a:r>
                        <a:rPr lang="en-US" baseline="0" dirty="0" smtClean="0"/>
                        <a:t>= 9,827</a:t>
                      </a:r>
                      <a:endParaRPr lang="en-CA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myUHN Users </a:t>
                      </a:r>
                      <a:endParaRPr lang="en-US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</a:t>
                      </a:r>
                      <a:r>
                        <a:rPr lang="en-US" dirty="0" smtClean="0"/>
                        <a:t>= 19,</a:t>
                      </a:r>
                      <a:r>
                        <a:rPr lang="en-US" baseline="0" dirty="0" smtClean="0"/>
                        <a:t>141</a:t>
                      </a:r>
                      <a:endParaRPr lang="en-CA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424813"/>
                  </a:ext>
                </a:extLst>
              </a:tr>
              <a:tr h="615327">
                <a:tc>
                  <a:txBody>
                    <a:bodyPr/>
                    <a:lstStyle/>
                    <a:p>
                      <a:r>
                        <a:rPr lang="en-US" dirty="0" smtClean="0"/>
                        <a:t>Staff 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N</a:t>
                      </a:r>
                      <a:r>
                        <a:rPr lang="en-US" dirty="0" smtClean="0"/>
                        <a:t>=</a:t>
                      </a:r>
                      <a:r>
                        <a:rPr lang="en-US" baseline="0" dirty="0" smtClean="0"/>
                        <a:t> 783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Staff</a:t>
                      </a:r>
                      <a:r>
                        <a:rPr lang="en-US" baseline="0" dirty="0" smtClean="0"/>
                        <a:t> 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N=1</a:t>
                      </a:r>
                      <a:r>
                        <a:rPr lang="en-US" baseline="0" dirty="0" smtClean="0"/>
                        <a:t>, 142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2415951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8943762" y="5982624"/>
            <a:ext cx="3241964" cy="80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ts val="1350"/>
              </a:lnSpc>
            </a:pPr>
            <a:r>
              <a:rPr lang="en-CA" sz="1050" dirty="0" smtClean="0"/>
              <a:t>¹de </a:t>
            </a:r>
            <a:r>
              <a:rPr lang="en-CA" sz="1050" dirty="0" err="1"/>
              <a:t>Lusignan</a:t>
            </a:r>
            <a:r>
              <a:rPr lang="en-CA" sz="1050" dirty="0"/>
              <a:t>, S., Mold, F., Sheikh, A., </a:t>
            </a:r>
            <a:r>
              <a:rPr lang="en-CA" sz="1050" dirty="0" err="1"/>
              <a:t>Majeed</a:t>
            </a:r>
            <a:r>
              <a:rPr lang="en-CA" sz="1050" dirty="0"/>
              <a:t>, Z., Wyatt, JC., Quinn, T.,….. Rafi, I. Patients’ online access to their electronic health records and linked online services: a systematic interpretative review. BMJ Open (2014).</a:t>
            </a:r>
            <a:endParaRPr lang="en-CA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991602" y="1381547"/>
            <a:ext cx="3319681" cy="1761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“While viewing my results may be worrisome, I greatly appreciate being able to read them in advance of my appointments so I am better informed.”- </a:t>
            </a:r>
            <a:r>
              <a:rPr lang="en-US" i="1" dirty="0"/>
              <a:t>Patient at UHN</a:t>
            </a:r>
            <a:endParaRPr lang="en-CA" i="1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3838" y="3181824"/>
            <a:ext cx="3104829" cy="144559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8991602" y="4739305"/>
            <a:ext cx="3110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Contact</a:t>
            </a:r>
            <a:r>
              <a:rPr lang="en-CA" b="1" dirty="0" smtClean="0"/>
              <a:t> myUHN Patient Portal</a:t>
            </a:r>
          </a:p>
          <a:p>
            <a:pPr algn="ctr"/>
            <a:r>
              <a:rPr lang="en-US" b="1" dirty="0" smtClean="0">
                <a:hlinkClick r:id="rId4"/>
              </a:rPr>
              <a:t>myuhn@uhn.ca</a:t>
            </a:r>
            <a:r>
              <a:rPr lang="en-US" b="1" dirty="0" smtClean="0"/>
              <a:t> </a:t>
            </a:r>
            <a:endParaRPr lang="en-CA" b="1" dirty="0" smtClean="0"/>
          </a:p>
        </p:txBody>
      </p:sp>
      <p:sp>
        <p:nvSpPr>
          <p:cNvPr id="21" name="Rounded Rectangle 20"/>
          <p:cNvSpPr/>
          <p:nvPr/>
        </p:nvSpPr>
        <p:spPr>
          <a:xfrm>
            <a:off x="86037" y="1428466"/>
            <a:ext cx="3811301" cy="386704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ABSTRACT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66938" y="3848823"/>
            <a:ext cx="3830400" cy="386704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METHODS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9013838" y="5563414"/>
            <a:ext cx="3104829" cy="386976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REFERENCE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8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</TotalTime>
  <Words>255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Office Theme</vt:lpstr>
      <vt:lpstr>Evaluating patients’ satisfaction using myUHN Patient Portal,  a secure website co-designed by patients  Vasiliki Bakas, Sarah Laberge</vt:lpstr>
    </vt:vector>
  </TitlesOfParts>
  <Company>University Health Network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Laberge, Sarah</dc:creator>
  <cp:lastModifiedBy>Bakas, Vasiliki</cp:lastModifiedBy>
  <cp:revision>39</cp:revision>
  <dcterms:created xsi:type="dcterms:W3CDTF">2020-06-17T17:01:49Z</dcterms:created>
  <dcterms:modified xsi:type="dcterms:W3CDTF">2020-06-25T18:50:04Z</dcterms:modified>
</cp:coreProperties>
</file>