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D"/>
    <a:srgbClr val="FFAB0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588" autoAdjust="0"/>
  </p:normalViewPr>
  <p:slideViewPr>
    <p:cSldViewPr>
      <p:cViewPr varScale="1">
        <p:scale>
          <a:sx n="21" d="100"/>
          <a:sy n="21" d="100"/>
        </p:scale>
        <p:origin x="2216" y="17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43B45-E148-4816-847A-00ADDC76DE26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D02AF-6C92-4EA3-8BA5-87DBC85B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4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D02AF-6C92-4EA3-8BA5-87DBC85B8C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2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279"/>
            <a:ext cx="37306250" cy="70556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523"/>
            <a:ext cx="30724475" cy="841295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61C1E-6140-41A7-A68F-2CAF17DB14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D82F-F6D4-451D-BFFC-994DCCCC8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4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8022"/>
            <a:ext cx="9875837" cy="28088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8022"/>
            <a:ext cx="29475113" cy="28088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3D27A-2D1F-48E4-BF5F-EA99309D8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2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76B2-6438-458C-A25E-48A5E425B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2644"/>
            <a:ext cx="37307838" cy="6538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1744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F0317-DE33-49CB-9D0B-DC114BC05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1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0722"/>
            <a:ext cx="19675475" cy="217253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0722"/>
            <a:ext cx="19675475" cy="217253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4CE56-519D-4716-BF0D-863AB3C3B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1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8778"/>
            <a:ext cx="19392900" cy="30706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1"/>
            <a:ext cx="19392900" cy="18966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778"/>
            <a:ext cx="19400837" cy="30706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1"/>
            <a:ext cx="19400837" cy="18966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21DE7-607F-4A99-AD6D-C0937DB1D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498CB-98B3-4F60-9222-A9F22832E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4F865-E5E7-41FC-AB26-6A46807DE6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0879"/>
            <a:ext cx="14439900" cy="55780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879"/>
            <a:ext cx="24536400" cy="28095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956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62066-D00C-4691-8369-EC2B73C6D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3356"/>
            <a:ext cx="26335037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844"/>
            <a:ext cx="26335037" cy="197512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2744"/>
            <a:ext cx="26335037" cy="3863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3324A-5902-4607-8553-89B9439C0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>
              <a:defRPr sz="77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ctr">
              <a:defRPr sz="77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r">
              <a:defRPr sz="7700"/>
            </a:lvl1pPr>
          </a:lstStyle>
          <a:p>
            <a:fld id="{2B3EB3FB-1C42-4AB9-BA1C-B22EB3932E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6pPr>
      <a:lvl7pPr marL="9144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7pPr>
      <a:lvl8pPr marL="13716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8pPr>
      <a:lvl9pPr marL="18288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9pPr>
    </p:titleStyle>
    <p:bodyStyle>
      <a:lvl1pPr marL="1881188" indent="-1881188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4075113" indent="-1566863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  <a:ea typeface="ＭＳ Ｐゴシック" pitchFamily="-110" charset="-128"/>
        </a:defRPr>
      </a:lvl2pPr>
      <a:lvl3pPr marL="6270625" indent="-1254125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ＭＳ Ｐゴシック" pitchFamily="-110" charset="-128"/>
        </a:defRPr>
      </a:lvl3pPr>
      <a:lvl4pPr marL="8778875" indent="-1254125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1285538" indent="-1252538" algn="l" defTabSz="50165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ＭＳ Ｐゴシック" pitchFamily="-110" charset="-128"/>
        </a:defRPr>
      </a:lvl5pPr>
      <a:lvl6pPr marL="117427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1999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6571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1143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pattFill prst="pct20">
          <a:fgClr>
            <a:schemeClr val="tx1">
              <a:lumMod val="50000"/>
              <a:lumOff val="50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31657739" y="6344593"/>
            <a:ext cx="11931566" cy="26308741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256032" tIns="256032" rIns="256032" bIns="256032">
            <a:spAutoFit/>
          </a:bodyPr>
          <a:lstStyle>
            <a:lvl1pPr defTabSz="857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428625" defTabSz="857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members are being recruited via: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recommended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mouth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event invitations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events include keynote presentations and networking events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Investigators to hold  patient round table discussion panels to: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 qualitative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patient experience in the current Kansas healthcare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best practices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large-scale studies have implemented similar recruitment and analysis profiles that support the creation and efficacy of women’s health initiatives and their positive community health outcomes (Hays et al., 2003). 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1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Future focus will involve broadening the demographic scope of the Board of Directors to include: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Age &gt; 65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Employment status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Part time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Retired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Unemployed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Education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Include lower than post-graduate degrees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Racial/Cultural Diversity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Add racial self-reporting to Qualtrics surveys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Intellectual &amp; Developmental Delays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Health literacy disparities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Health proxy options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LGBTQ+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Differing health needs </a:t>
            </a:r>
          </a:p>
          <a:p>
            <a:endParaRPr lang="en-US" sz="25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The Board of Directors identified these health concerns as spanning each patient age bracket from 10 to 65: </a:t>
            </a:r>
          </a:p>
          <a:p>
            <a:endParaRPr lang="en-US" sz="31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Mental 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Reproductive 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Health literacy and access to education  </a:t>
            </a:r>
          </a:p>
          <a:p>
            <a:endParaRPr lang="en-US" sz="31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itchFamily="18" charset="0"/>
              </a:rPr>
              <a:t>The Women’s Health Network is on target to diversify Board Member involvement and Network recruitment. The Network clearly fills a needs in the community and is a necessary resource for improving women’s healthcare in Kansas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Hays, J., Hunt, J. R., Hubbell, F. A., Anderson, G. L.,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Limacher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Allen, C., &amp; Rossouw, J. E. (2003).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women’s health initiative recruitment methods and results. Annals of Epidemiology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13(9), S18–S77. 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Centered Outcomes Research Institute (PCORI) Eugene Washington PCORI Engagement Award 10663-WichSU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6474738" y="2195513"/>
            <a:ext cx="60960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01567" tIns="150784" rIns="301567" bIns="150784">
            <a:spAutoFit/>
          </a:bodyPr>
          <a:lstStyle>
            <a:lvl1pPr defTabSz="3016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3016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sz="8000">
              <a:latin typeface="Times New Roman" pitchFamily="-110" charset="0"/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4875213" y="512763"/>
            <a:ext cx="34126487" cy="444023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638" tIns="42818" rIns="85638" bIns="42818" anchor="ctr" anchorCtr="1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algn="ctr" eaLnBrk="1" hangingPunct="1"/>
            <a:endParaRPr lang="en-US" sz="5400" dirty="0">
              <a:latin typeface="Calibri" pitchFamily="-110" charset="0"/>
            </a:endParaRPr>
          </a:p>
        </p:txBody>
      </p:sp>
      <p:sp>
        <p:nvSpPr>
          <p:cNvPr id="13333" name="Text Box 26"/>
          <p:cNvSpPr txBox="1">
            <a:spLocks noChangeArrowheads="1"/>
          </p:cNvSpPr>
          <p:nvPr/>
        </p:nvSpPr>
        <p:spPr bwMode="auto">
          <a:xfrm>
            <a:off x="31666278" y="5332679"/>
            <a:ext cx="11978640" cy="867929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Discussion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92749" y="828614"/>
            <a:ext cx="32905700" cy="3886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8000" b="1" dirty="0">
                <a:solidFill>
                  <a:schemeClr val="bg1"/>
                </a:solidFill>
              </a:rPr>
              <a:t>Women’s Health Network: An Evaluation of a Community Program</a:t>
            </a:r>
            <a:endParaRPr lang="en-US" sz="6600" b="1" dirty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6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Inneké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Vargas, Nikki Keene Woods, PhD, Melody McCray-Miller, Amy K. </a:t>
            </a:r>
            <a:r>
              <a:rPr lang="en-US" sz="6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Chesser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PhD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Calibri" pitchFamily="-110" charset="0"/>
              </a:rPr>
              <a:t>Wichita State University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42392" y="6253153"/>
            <a:ext cx="10263738" cy="25647021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256032" tIns="256032" rIns="256032" bIns="256032">
            <a:spAutoFit/>
          </a:bodyPr>
          <a:lstStyle>
            <a:lvl1pPr defTabSz="857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428625" defTabSz="8572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health outcomes have an overarching effect on community health and wellness. This study explores the creation of a network focused on community healthcare access for high-risk vulnerable populations across the state of Kansas. We will examine the following: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membership and representation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healthcare needs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of this initiative is to improve healthcare access and assess the efficacy of educational intervention on health disparities.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Term: 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 Board of Directors 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high-priority health disparities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Network connections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Methodology: info on how we gathered the info and more method info etc.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Term: 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community trust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down community and institutional silos 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the creation of a women’s health network of trusted providers 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continuing education opportunities for providers and organizations</a:t>
            </a: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5825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79719" y="5326416"/>
            <a:ext cx="10424160" cy="86793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Introduction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0825329" y="5268851"/>
            <a:ext cx="20364396" cy="86793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Methods &amp; Results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6482" y="477515"/>
            <a:ext cx="4277518" cy="427751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" y="32050258"/>
            <a:ext cx="43891200" cy="8160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1630967" y="28025068"/>
            <a:ext cx="11985110" cy="86793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References &amp; Funding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4A983B-FD81-41E2-8455-8F55E02DD62C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0" y="753091"/>
            <a:ext cx="4132985" cy="3726366"/>
          </a:xfrm>
          <a:prstGeom prst="rect">
            <a:avLst/>
          </a:prstGeom>
        </p:spPr>
      </p:pic>
      <p:sp>
        <p:nvSpPr>
          <p:cNvPr id="32" name="Text Box 26">
            <a:extLst>
              <a:ext uri="{FF2B5EF4-FFF2-40B4-BE49-F238E27FC236}">
                <a16:creationId xmlns:a16="http://schemas.microsoft.com/office/drawing/2014/main" id="{97F8FE50-0A36-4C2D-B6B0-639D64B7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0473" y="12697303"/>
            <a:ext cx="11887200" cy="86793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Limitations</a:t>
            </a:r>
            <a:r>
              <a:rPr lang="en-US" sz="4800" b="1" dirty="0">
                <a:latin typeface="Calibri" pitchFamily="-110" charset="0"/>
              </a:rPr>
              <a:t> &amp; Future Direction</a:t>
            </a:r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F20FBDA2-65E6-43D3-A891-9C3FEB7A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5062" y="21528373"/>
            <a:ext cx="11985110" cy="86793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Conclusion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86FB1FA1-FCDE-4BDD-A6B3-761A4A9E4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19" y="14133412"/>
            <a:ext cx="10263739" cy="86793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Goals 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DED0A9C-5EC4-418F-8EC2-0C3F0E5D51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23" y="26665247"/>
            <a:ext cx="9977486" cy="491578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068C976-3538-476F-8A54-D74976ACE1B8}"/>
              </a:ext>
            </a:extLst>
          </p:cNvPr>
          <p:cNvSpPr txBox="1"/>
          <p:nvPr/>
        </p:nvSpPr>
        <p:spPr>
          <a:xfrm>
            <a:off x="10811473" y="6344593"/>
            <a:ext cx="20465861" cy="256032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4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72F20D-8E3E-485D-9E31-F7707D669247}"/>
              </a:ext>
            </a:extLst>
          </p:cNvPr>
          <p:cNvSpPr txBox="1"/>
          <p:nvPr/>
        </p:nvSpPr>
        <p:spPr>
          <a:xfrm>
            <a:off x="10856586" y="6589058"/>
            <a:ext cx="8828255" cy="106070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Board Creation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Principal investigators made connections with possible board members  </a:t>
            </a:r>
          </a:p>
          <a:p>
            <a:pPr marL="1371600" lvl="2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Criterion: </a:t>
            </a:r>
          </a:p>
          <a:p>
            <a:pPr marL="1828800" lvl="3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Member of, or provider to, underrepresented groups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Board members were recruited including:</a:t>
            </a:r>
          </a:p>
          <a:p>
            <a:pPr marL="1371600" lvl="2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Medical providers, social service workers, community members, and organization representatives </a:t>
            </a:r>
          </a:p>
          <a:p>
            <a:pPr lvl="2">
              <a:spcAft>
                <a:spcPts val="1200"/>
              </a:spcAf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US" sz="4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Collection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 question Qualtrics survey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Demographic data gathered 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(Table 1)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Qualitative data gathered to determine health      concerns of focus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(Table 2)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Open forum discussion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81A93D-80ED-4C3B-9284-61CB95FE8805}"/>
              </a:ext>
            </a:extLst>
          </p:cNvPr>
          <p:cNvSpPr txBox="1"/>
          <p:nvPr/>
        </p:nvSpPr>
        <p:spPr>
          <a:xfrm>
            <a:off x="20106411" y="24506457"/>
            <a:ext cx="10957268" cy="68480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Recommendations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 60 Network alliances formed</a:t>
            </a:r>
            <a:endParaRPr lang="en-US" sz="32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Demographics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Survey participants out of 13 members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Female: 77.78%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Age: 45 to 54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100% Post-secondary degree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100% Full time employment </a:t>
            </a:r>
            <a:endParaRPr lang="en-US" sz="32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Concerns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health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 literacy &amp; Access to education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Mental health </a:t>
            </a:r>
            <a:endParaRPr lang="en-US" sz="32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87626E0B-1528-42AA-B56D-24F0D8912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81411"/>
              </p:ext>
            </p:extLst>
          </p:nvPr>
        </p:nvGraphicFramePr>
        <p:xfrm>
          <a:off x="20240085" y="6692569"/>
          <a:ext cx="10688568" cy="16740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5190">
                  <a:extLst>
                    <a:ext uri="{9D8B030D-6E8A-4147-A177-3AD203B41FA5}">
                      <a16:colId xmlns:a16="http://schemas.microsoft.com/office/drawing/2014/main" val="3861682616"/>
                    </a:ext>
                  </a:extLst>
                </a:gridCol>
                <a:gridCol w="3771080">
                  <a:extLst>
                    <a:ext uri="{9D8B030D-6E8A-4147-A177-3AD203B41FA5}">
                      <a16:colId xmlns:a16="http://schemas.microsoft.com/office/drawing/2014/main" val="161441434"/>
                    </a:ext>
                  </a:extLst>
                </a:gridCol>
                <a:gridCol w="3442298">
                  <a:extLst>
                    <a:ext uri="{9D8B030D-6E8A-4147-A177-3AD203B41FA5}">
                      <a16:colId xmlns:a16="http://schemas.microsoft.com/office/drawing/2014/main" val="2945419870"/>
                    </a:ext>
                  </a:extLst>
                </a:gridCol>
              </a:tblGrid>
              <a:tr h="166566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Major Health Concerns by Age Group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462409420"/>
                  </a:ext>
                </a:extLst>
              </a:tr>
              <a:tr h="59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30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Highest Reported 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Also Reported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27108"/>
                  </a:ext>
                </a:extLst>
              </a:tr>
              <a:tr h="2214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do you think are the most important health issues for young women (age 10 - 18) in the state of KS?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Mental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literacy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knowledge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Diabetes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Obesity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Domestic violence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Sexual assault prevention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57044"/>
                  </a:ext>
                </a:extLst>
              </a:tr>
              <a:tr h="59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30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Highest Reported 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Also Reported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4787"/>
                  </a:ext>
                </a:extLst>
              </a:tr>
              <a:tr h="2444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do you think are the most important health issues for women (age 19 - 30) in the state of KS?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Mental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literacy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Sexually transmitted infection prevention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Dating violence prevention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Substance abuse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Domestic violence prevention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Right to choose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78864"/>
                  </a:ext>
                </a:extLst>
              </a:tr>
              <a:tr h="59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30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Highest Reported 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Also Reported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628262"/>
                  </a:ext>
                </a:extLst>
              </a:tr>
              <a:tr h="2833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do you think are the most important health issues for women (age 31 - 40) in the state of KS?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Mental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literacy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Self-care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Breast cancer awareness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promotion instead of disease treatment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 Well woman visit coverage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50811"/>
                  </a:ext>
                </a:extLst>
              </a:tr>
              <a:tr h="59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30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Highest Reported 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Also Reported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806233"/>
                  </a:ext>
                </a:extLst>
              </a:tr>
              <a:tr h="2055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do you think are the most important health issues for women (age 41 - 50) in the state of KS?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Mental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literacy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Self-care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Understanding health as we age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Access to healthcare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 Coverage of mammograms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31895"/>
                  </a:ext>
                </a:extLst>
              </a:tr>
              <a:tr h="59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30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Highest Reported 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3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Also Reported</a:t>
                      </a:r>
                      <a:endParaRPr lang="en-US" sz="3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53828"/>
                  </a:ext>
                </a:extLst>
              </a:tr>
              <a:tr h="2055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What do you think are the most important health issues for adult women (age 51-65) in the state of KS?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Reproductive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Mental health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Health literacy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Access to healthcare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Heart health education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Staying active </a:t>
                      </a:r>
                      <a:endParaRPr lang="en-US" sz="2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66353"/>
                  </a:ext>
                </a:extLst>
              </a:tr>
              <a:tr h="497536">
                <a:tc gridSpan="3"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Arial Unicode MS"/>
                          <a:cs typeface="Arial Unicode MS"/>
                        </a:rPr>
                        <a:t>Table 2.</a:t>
                      </a:r>
                    </a:p>
                  </a:txBody>
                  <a:tcPr marL="50800" marR="50800" marT="50800" marB="508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/>
                </a:tc>
                <a:tc hMerge="1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522873551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FA0CE34A-D881-4498-9A1F-F98D3C45B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16325"/>
              </p:ext>
            </p:extLst>
          </p:nvPr>
        </p:nvGraphicFramePr>
        <p:xfrm>
          <a:off x="10897751" y="17650453"/>
          <a:ext cx="8828255" cy="1371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800">
                  <a:extLst>
                    <a:ext uri="{9D8B030D-6E8A-4147-A177-3AD203B41FA5}">
                      <a16:colId xmlns:a16="http://schemas.microsoft.com/office/drawing/2014/main" val="3188608832"/>
                    </a:ext>
                  </a:extLst>
                </a:gridCol>
                <a:gridCol w="2531437">
                  <a:extLst>
                    <a:ext uri="{9D8B030D-6E8A-4147-A177-3AD203B41FA5}">
                      <a16:colId xmlns:a16="http://schemas.microsoft.com/office/drawing/2014/main" val="2311198042"/>
                    </a:ext>
                  </a:extLst>
                </a:gridCol>
                <a:gridCol w="2398018">
                  <a:extLst>
                    <a:ext uri="{9D8B030D-6E8A-4147-A177-3AD203B41FA5}">
                      <a16:colId xmlns:a16="http://schemas.microsoft.com/office/drawing/2014/main" val="4048101415"/>
                    </a:ext>
                  </a:extLst>
                </a:gridCol>
              </a:tblGrid>
              <a:tr h="184463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Board of Directors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Demographics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03845792"/>
                  </a:ext>
                </a:extLst>
              </a:tr>
              <a:tr h="92713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Sex ( n = 9)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815257202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Male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22.22%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17571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Female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77.78%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55224"/>
                  </a:ext>
                </a:extLst>
              </a:tr>
              <a:tr h="92713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Employment status ( n = 9)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59044181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Full-time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08826"/>
                  </a:ext>
                </a:extLst>
              </a:tr>
              <a:tr h="92713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Age ( n = 9 )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28871464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15 to 24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11.11%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119613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25 to 34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22.22%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60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35 to 44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22.22%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7644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45 to 54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33.33%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33975"/>
                  </a:ext>
                </a:extLst>
              </a:tr>
              <a:tr h="76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55 to 64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11.11%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72233"/>
                  </a:ext>
                </a:extLst>
              </a:tr>
              <a:tr h="92713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Education ( </a:t>
                      </a:r>
                      <a:r>
                        <a:rPr lang="de-DE" sz="40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</a:t>
                      </a:r>
                      <a:r>
                        <a:rPr lang="de-DE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= 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r>
                        <a:rPr lang="de-DE" sz="4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09179880"/>
                  </a:ext>
                </a:extLst>
              </a:tr>
              <a:tr h="1403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Advance degree/ Postgraduate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96842"/>
                  </a:ext>
                </a:extLst>
              </a:tr>
              <a:tr h="609262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Arial Unicode MS"/>
                          <a:cs typeface="Arial Unicode MS"/>
                        </a:rPr>
                        <a:t>Table 1.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/>
                        <a:ea typeface="Arial Unicode MS"/>
                        <a:cs typeface="Arial Unicode MS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3152108161"/>
                  </a:ext>
                </a:extLst>
              </a:tr>
            </a:tbl>
          </a:graphicData>
        </a:graphic>
      </p:graphicFrame>
      <p:sp>
        <p:nvSpPr>
          <p:cNvPr id="53" name="Text Box 26">
            <a:extLst>
              <a:ext uri="{FF2B5EF4-FFF2-40B4-BE49-F238E27FC236}">
                <a16:creationId xmlns:a16="http://schemas.microsoft.com/office/drawing/2014/main" id="{7C2F6818-5C7B-459F-92EA-15FF0747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6411" y="23474844"/>
            <a:ext cx="10986023" cy="867930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defTabSz="1279525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Calibri" pitchFamily="-110" charset="0"/>
              </a:rPr>
              <a:t>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10861</TotalTime>
  <Words>905</Words>
  <Application>Microsoft Macintosh PowerPoint</Application>
  <PresentationFormat>Custom</PresentationFormat>
  <Paragraphs>238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Times New Roman</vt:lpstr>
      <vt:lpstr>Wingdings</vt:lpstr>
      <vt:lpstr>Default Design</vt:lpstr>
      <vt:lpstr>PowerPoint Presentation</vt:lpstr>
    </vt:vector>
  </TitlesOfParts>
  <Company>Genigraphics 800.790.4001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48 x 48 - G</dc:title>
  <dc:creator>Genigraphics 800.790.4001</dc:creator>
  <dc:description>To order poster prints visit us at www.genigraphics.com</dc:description>
  <cp:lastModifiedBy>Vargas, Inneke</cp:lastModifiedBy>
  <cp:revision>180</cp:revision>
  <dcterms:created xsi:type="dcterms:W3CDTF">2013-11-26T15:32:48Z</dcterms:created>
  <dcterms:modified xsi:type="dcterms:W3CDTF">2020-06-04T19:32:10Z</dcterms:modified>
</cp:coreProperties>
</file>