
<file path=[Content_Types].xml><?xml version="1.0" encoding="utf-8"?>
<Types xmlns="http://schemas.openxmlformats.org/package/2006/content-types">
  <Default Extension="png" ContentType="image/png"/>
  <Default Extension="m4a" ContentType="audio/mp4"/>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3"/>
  </p:notesMasterIdLst>
  <p:handoutMasterIdLst>
    <p:handoutMasterId r:id="rId4"/>
  </p:handoutMasterIdLst>
  <p:sldIdLst>
    <p:sldId id="256" r:id="rId2"/>
  </p:sldIdLst>
  <p:sldSz cx="43891200" cy="32918400"/>
  <p:notesSz cx="9309100" cy="6954838"/>
  <p:defaultTextStyle>
    <a:defPPr>
      <a:defRPr lang="en-US"/>
    </a:defPPr>
    <a:lvl1pPr algn="l" rtl="0" fontAlgn="base">
      <a:spcBef>
        <a:spcPct val="0"/>
      </a:spcBef>
      <a:spcAft>
        <a:spcPct val="0"/>
      </a:spcAft>
      <a:defRPr sz="2304" kern="1200">
        <a:solidFill>
          <a:schemeClr val="tx1"/>
        </a:solidFill>
        <a:latin typeface="Times New Roman" pitchFamily="18" charset="0"/>
        <a:ea typeface="+mn-ea"/>
        <a:cs typeface="+mn-cs"/>
      </a:defRPr>
    </a:lvl1pPr>
    <a:lvl2pPr marL="438893" algn="l" rtl="0" fontAlgn="base">
      <a:spcBef>
        <a:spcPct val="0"/>
      </a:spcBef>
      <a:spcAft>
        <a:spcPct val="0"/>
      </a:spcAft>
      <a:defRPr sz="2304" kern="1200">
        <a:solidFill>
          <a:schemeClr val="tx1"/>
        </a:solidFill>
        <a:latin typeface="Times New Roman" pitchFamily="18" charset="0"/>
        <a:ea typeface="+mn-ea"/>
        <a:cs typeface="+mn-cs"/>
      </a:defRPr>
    </a:lvl2pPr>
    <a:lvl3pPr marL="877786" algn="l" rtl="0" fontAlgn="base">
      <a:spcBef>
        <a:spcPct val="0"/>
      </a:spcBef>
      <a:spcAft>
        <a:spcPct val="0"/>
      </a:spcAft>
      <a:defRPr sz="2304" kern="1200">
        <a:solidFill>
          <a:schemeClr val="tx1"/>
        </a:solidFill>
        <a:latin typeface="Times New Roman" pitchFamily="18" charset="0"/>
        <a:ea typeface="+mn-ea"/>
        <a:cs typeface="+mn-cs"/>
      </a:defRPr>
    </a:lvl3pPr>
    <a:lvl4pPr marL="1316678" algn="l" rtl="0" fontAlgn="base">
      <a:spcBef>
        <a:spcPct val="0"/>
      </a:spcBef>
      <a:spcAft>
        <a:spcPct val="0"/>
      </a:spcAft>
      <a:defRPr sz="2304" kern="1200">
        <a:solidFill>
          <a:schemeClr val="tx1"/>
        </a:solidFill>
        <a:latin typeface="Times New Roman" pitchFamily="18" charset="0"/>
        <a:ea typeface="+mn-ea"/>
        <a:cs typeface="+mn-cs"/>
      </a:defRPr>
    </a:lvl4pPr>
    <a:lvl5pPr marL="1755571" algn="l" rtl="0" fontAlgn="base">
      <a:spcBef>
        <a:spcPct val="0"/>
      </a:spcBef>
      <a:spcAft>
        <a:spcPct val="0"/>
      </a:spcAft>
      <a:defRPr sz="2304" kern="1200">
        <a:solidFill>
          <a:schemeClr val="tx1"/>
        </a:solidFill>
        <a:latin typeface="Times New Roman" pitchFamily="18" charset="0"/>
        <a:ea typeface="+mn-ea"/>
        <a:cs typeface="+mn-cs"/>
      </a:defRPr>
    </a:lvl5pPr>
    <a:lvl6pPr marL="2194464" algn="l" defTabSz="877786" rtl="0" eaLnBrk="1" latinLnBrk="0" hangingPunct="1">
      <a:defRPr sz="2304" kern="1200">
        <a:solidFill>
          <a:schemeClr val="tx1"/>
        </a:solidFill>
        <a:latin typeface="Times New Roman" pitchFamily="18" charset="0"/>
        <a:ea typeface="+mn-ea"/>
        <a:cs typeface="+mn-cs"/>
      </a:defRPr>
    </a:lvl6pPr>
    <a:lvl7pPr marL="2633357" algn="l" defTabSz="877786" rtl="0" eaLnBrk="1" latinLnBrk="0" hangingPunct="1">
      <a:defRPr sz="2304" kern="1200">
        <a:solidFill>
          <a:schemeClr val="tx1"/>
        </a:solidFill>
        <a:latin typeface="Times New Roman" pitchFamily="18" charset="0"/>
        <a:ea typeface="+mn-ea"/>
        <a:cs typeface="+mn-cs"/>
      </a:defRPr>
    </a:lvl7pPr>
    <a:lvl8pPr marL="3072250" algn="l" defTabSz="877786" rtl="0" eaLnBrk="1" latinLnBrk="0" hangingPunct="1">
      <a:defRPr sz="2304" kern="1200">
        <a:solidFill>
          <a:schemeClr val="tx1"/>
        </a:solidFill>
        <a:latin typeface="Times New Roman" pitchFamily="18" charset="0"/>
        <a:ea typeface="+mn-ea"/>
        <a:cs typeface="+mn-cs"/>
      </a:defRPr>
    </a:lvl8pPr>
    <a:lvl9pPr marL="3511142" algn="l" defTabSz="877786" rtl="0" eaLnBrk="1" latinLnBrk="0" hangingPunct="1">
      <a:defRPr sz="2304"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3" userDrawn="1">
          <p15:clr>
            <a:srgbClr val="A4A3A4"/>
          </p15:clr>
        </p15:guide>
      </p15:sldGuideLst>
    </p:ext>
    <p:ext uri="{2D200454-40CA-4A62-9FC3-DE9A4176ACB9}">
      <p15:notesGuideLst xmlns:p15="http://schemas.microsoft.com/office/powerpoint/2012/main">
        <p15:guide id="1" orient="horz" pos="2191" userDrawn="1">
          <p15:clr>
            <a:srgbClr val="A4A3A4"/>
          </p15:clr>
        </p15:guide>
        <p15:guide id="2" pos="293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57257D"/>
    <a:srgbClr val="461E64"/>
    <a:srgbClr val="5F2888"/>
    <a:srgbClr val="4F2D7F"/>
    <a:srgbClr val="4A206A"/>
    <a:srgbClr val="512373"/>
    <a:srgbClr val="672C94"/>
    <a:srgbClr val="E0DE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9165" autoAdjust="0"/>
  </p:normalViewPr>
  <p:slideViewPr>
    <p:cSldViewPr>
      <p:cViewPr varScale="1">
        <p:scale>
          <a:sx n="15" d="100"/>
          <a:sy n="15" d="100"/>
        </p:scale>
        <p:origin x="1008" y="120"/>
      </p:cViewPr>
      <p:guideLst>
        <p:guide orient="horz" pos="10368"/>
        <p:guide pos="1382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70" y="-78"/>
      </p:cViewPr>
      <p:guideLst>
        <p:guide orient="horz" pos="2191"/>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4034475" cy="347742"/>
          </a:xfrm>
          <a:prstGeom prst="rect">
            <a:avLst/>
          </a:prstGeom>
          <a:noFill/>
          <a:ln w="9525">
            <a:noFill/>
            <a:miter lim="800000"/>
            <a:headEnd/>
            <a:tailEnd/>
          </a:ln>
          <a:effectLst/>
        </p:spPr>
        <p:txBody>
          <a:bodyPr vert="horz" wrap="square" lIns="92882" tIns="46442" rIns="92882" bIns="46442" numCol="1" anchor="t" anchorCtr="0" compatLnSpc="1">
            <a:prstTxWarp prst="textNoShape">
              <a:avLst/>
            </a:prstTxWarp>
          </a:bodyPr>
          <a:lstStyle>
            <a:lvl1pPr algn="l" defTabSz="928688" eaLnBrk="0" hangingPunct="0">
              <a:defRPr sz="1200">
                <a:latin typeface="Times New Roman" pitchFamily="18" charset="0"/>
              </a:defRPr>
            </a:lvl1pPr>
          </a:lstStyle>
          <a:p>
            <a:pPr>
              <a:defRPr/>
            </a:pPr>
            <a:endParaRPr lang="en-US"/>
          </a:p>
        </p:txBody>
      </p:sp>
      <p:sp>
        <p:nvSpPr>
          <p:cNvPr id="6147" name="Rectangle 3"/>
          <p:cNvSpPr>
            <a:spLocks noGrp="1" noChangeArrowheads="1"/>
          </p:cNvSpPr>
          <p:nvPr>
            <p:ph type="dt" sz="quarter" idx="1"/>
          </p:nvPr>
        </p:nvSpPr>
        <p:spPr bwMode="auto">
          <a:xfrm>
            <a:off x="5274626" y="0"/>
            <a:ext cx="4034474" cy="347742"/>
          </a:xfrm>
          <a:prstGeom prst="rect">
            <a:avLst/>
          </a:prstGeom>
          <a:noFill/>
          <a:ln w="9525">
            <a:noFill/>
            <a:miter lim="800000"/>
            <a:headEnd/>
            <a:tailEnd/>
          </a:ln>
          <a:effectLst/>
        </p:spPr>
        <p:txBody>
          <a:bodyPr vert="horz" wrap="square" lIns="92882" tIns="46442" rIns="92882" bIns="46442" numCol="1" anchor="t" anchorCtr="0" compatLnSpc="1">
            <a:prstTxWarp prst="textNoShape">
              <a:avLst/>
            </a:prstTxWarp>
          </a:bodyPr>
          <a:lstStyle>
            <a:lvl1pPr algn="r" defTabSz="928688" eaLnBrk="0" hangingPunct="0">
              <a:defRPr sz="1200">
                <a:latin typeface="Times New Roman" pitchFamily="18" charset="0"/>
              </a:defRPr>
            </a:lvl1pPr>
          </a:lstStyle>
          <a:p>
            <a:pPr>
              <a:defRPr/>
            </a:pPr>
            <a:endParaRPr lang="en-US"/>
          </a:p>
        </p:txBody>
      </p:sp>
      <p:sp>
        <p:nvSpPr>
          <p:cNvPr id="6148" name="Rectangle 4"/>
          <p:cNvSpPr>
            <a:spLocks noGrp="1" noChangeArrowheads="1"/>
          </p:cNvSpPr>
          <p:nvPr>
            <p:ph type="ftr" sz="quarter" idx="2"/>
          </p:nvPr>
        </p:nvSpPr>
        <p:spPr bwMode="auto">
          <a:xfrm>
            <a:off x="1" y="6607096"/>
            <a:ext cx="4034475" cy="347742"/>
          </a:xfrm>
          <a:prstGeom prst="rect">
            <a:avLst/>
          </a:prstGeom>
          <a:noFill/>
          <a:ln w="9525">
            <a:noFill/>
            <a:miter lim="800000"/>
            <a:headEnd/>
            <a:tailEnd/>
          </a:ln>
          <a:effectLst/>
        </p:spPr>
        <p:txBody>
          <a:bodyPr vert="horz" wrap="square" lIns="92882" tIns="46442" rIns="92882" bIns="46442" numCol="1" anchor="b" anchorCtr="0" compatLnSpc="1">
            <a:prstTxWarp prst="textNoShape">
              <a:avLst/>
            </a:prstTxWarp>
          </a:bodyPr>
          <a:lstStyle>
            <a:lvl1pPr algn="l" defTabSz="928688" eaLnBrk="0" hangingPunct="0">
              <a:defRPr sz="1200">
                <a:latin typeface="Times New Roman" pitchFamily="18" charset="0"/>
              </a:defRPr>
            </a:lvl1pPr>
          </a:lstStyle>
          <a:p>
            <a:pPr>
              <a:defRPr/>
            </a:pPr>
            <a:endParaRPr lang="en-US"/>
          </a:p>
        </p:txBody>
      </p:sp>
      <p:sp>
        <p:nvSpPr>
          <p:cNvPr id="6149" name="Rectangle 5"/>
          <p:cNvSpPr>
            <a:spLocks noGrp="1" noChangeArrowheads="1"/>
          </p:cNvSpPr>
          <p:nvPr>
            <p:ph type="sldNum" sz="quarter" idx="3"/>
          </p:nvPr>
        </p:nvSpPr>
        <p:spPr bwMode="auto">
          <a:xfrm>
            <a:off x="5274626" y="6607096"/>
            <a:ext cx="4034474" cy="347742"/>
          </a:xfrm>
          <a:prstGeom prst="rect">
            <a:avLst/>
          </a:prstGeom>
          <a:noFill/>
          <a:ln w="9525">
            <a:noFill/>
            <a:miter lim="800000"/>
            <a:headEnd/>
            <a:tailEnd/>
          </a:ln>
          <a:effectLst/>
        </p:spPr>
        <p:txBody>
          <a:bodyPr vert="horz" wrap="square" lIns="92882" tIns="46442" rIns="92882" bIns="46442" numCol="1" anchor="b" anchorCtr="0" compatLnSpc="1">
            <a:prstTxWarp prst="textNoShape">
              <a:avLst/>
            </a:prstTxWarp>
          </a:bodyPr>
          <a:lstStyle>
            <a:lvl1pPr algn="r" defTabSz="928688" eaLnBrk="0" hangingPunct="0">
              <a:defRPr sz="1200">
                <a:latin typeface="Times New Roman" pitchFamily="18" charset="0"/>
              </a:defRPr>
            </a:lvl1pPr>
          </a:lstStyle>
          <a:p>
            <a:pPr>
              <a:defRPr/>
            </a:pPr>
            <a:fld id="{BEE2027D-3F42-4F9D-A766-142C6ECA41C0}" type="slidenum">
              <a:rPr lang="en-US"/>
              <a:pPr>
                <a:defRPr/>
              </a:pPr>
              <a:t>‹#›</a:t>
            </a:fld>
            <a:endParaRPr lang="en-US"/>
          </a:p>
        </p:txBody>
      </p:sp>
    </p:spTree>
    <p:extLst>
      <p:ext uri="{BB962C8B-B14F-4D97-AF65-F5344CB8AC3E}">
        <p14:creationId xmlns:p14="http://schemas.microsoft.com/office/powerpoint/2010/main" val="35849147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4034475" cy="347742"/>
          </a:xfrm>
          <a:prstGeom prst="rect">
            <a:avLst/>
          </a:prstGeom>
          <a:noFill/>
          <a:ln w="9525">
            <a:noFill/>
            <a:miter lim="800000"/>
            <a:headEnd/>
            <a:tailEnd/>
          </a:ln>
          <a:effectLst/>
        </p:spPr>
        <p:txBody>
          <a:bodyPr vert="horz" wrap="square" lIns="92882" tIns="46442" rIns="92882" bIns="46442" numCol="1" anchor="t" anchorCtr="0" compatLnSpc="1">
            <a:prstTxWarp prst="textNoShape">
              <a:avLst/>
            </a:prstTxWarp>
          </a:bodyPr>
          <a:lstStyle>
            <a:lvl1pPr algn="l" defTabSz="928688" eaLnBrk="0" hangingPunct="0">
              <a:defRPr sz="12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5274626" y="0"/>
            <a:ext cx="4034474" cy="347742"/>
          </a:xfrm>
          <a:prstGeom prst="rect">
            <a:avLst/>
          </a:prstGeom>
          <a:noFill/>
          <a:ln w="9525">
            <a:noFill/>
            <a:miter lim="800000"/>
            <a:headEnd/>
            <a:tailEnd/>
          </a:ln>
          <a:effectLst/>
        </p:spPr>
        <p:txBody>
          <a:bodyPr vert="horz" wrap="square" lIns="92882" tIns="46442" rIns="92882" bIns="46442" numCol="1" anchor="t" anchorCtr="0" compatLnSpc="1">
            <a:prstTxWarp prst="textNoShape">
              <a:avLst/>
            </a:prstTxWarp>
          </a:bodyPr>
          <a:lstStyle>
            <a:lvl1pPr algn="r" defTabSz="928688" eaLnBrk="0" hangingPunct="0">
              <a:defRPr sz="1200">
                <a:latin typeface="Times New Roman" pitchFamily="18"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2917825" y="522288"/>
            <a:ext cx="3476625" cy="260667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1241746" y="3303548"/>
            <a:ext cx="6825611" cy="3129677"/>
          </a:xfrm>
          <a:prstGeom prst="rect">
            <a:avLst/>
          </a:prstGeom>
          <a:noFill/>
          <a:ln w="9525">
            <a:noFill/>
            <a:miter lim="800000"/>
            <a:headEnd/>
            <a:tailEnd/>
          </a:ln>
          <a:effectLst/>
        </p:spPr>
        <p:txBody>
          <a:bodyPr vert="horz" wrap="square" lIns="92882" tIns="46442" rIns="92882" bIns="4644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1" y="6607096"/>
            <a:ext cx="4034475" cy="347742"/>
          </a:xfrm>
          <a:prstGeom prst="rect">
            <a:avLst/>
          </a:prstGeom>
          <a:noFill/>
          <a:ln w="9525">
            <a:noFill/>
            <a:miter lim="800000"/>
            <a:headEnd/>
            <a:tailEnd/>
          </a:ln>
          <a:effectLst/>
        </p:spPr>
        <p:txBody>
          <a:bodyPr vert="horz" wrap="square" lIns="92882" tIns="46442" rIns="92882" bIns="46442" numCol="1" anchor="b" anchorCtr="0" compatLnSpc="1">
            <a:prstTxWarp prst="textNoShape">
              <a:avLst/>
            </a:prstTxWarp>
          </a:bodyPr>
          <a:lstStyle>
            <a:lvl1pPr algn="l" defTabSz="928688" eaLnBrk="0" hangingPunct="0">
              <a:defRPr sz="12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5274626" y="6607096"/>
            <a:ext cx="4034474" cy="347742"/>
          </a:xfrm>
          <a:prstGeom prst="rect">
            <a:avLst/>
          </a:prstGeom>
          <a:noFill/>
          <a:ln w="9525">
            <a:noFill/>
            <a:miter lim="800000"/>
            <a:headEnd/>
            <a:tailEnd/>
          </a:ln>
          <a:effectLst/>
        </p:spPr>
        <p:txBody>
          <a:bodyPr vert="horz" wrap="square" lIns="92882" tIns="46442" rIns="92882" bIns="46442" numCol="1" anchor="b" anchorCtr="0" compatLnSpc="1">
            <a:prstTxWarp prst="textNoShape">
              <a:avLst/>
            </a:prstTxWarp>
          </a:bodyPr>
          <a:lstStyle>
            <a:lvl1pPr algn="r" defTabSz="928688" eaLnBrk="0" hangingPunct="0">
              <a:defRPr sz="1200">
                <a:latin typeface="Times New Roman" pitchFamily="18" charset="0"/>
              </a:defRPr>
            </a:lvl1pPr>
          </a:lstStyle>
          <a:p>
            <a:pPr>
              <a:defRPr/>
            </a:pPr>
            <a:fld id="{E5B8032D-DC3E-429F-A545-678645B1EE46}" type="slidenum">
              <a:rPr lang="en-US"/>
              <a:pPr>
                <a:defRPr/>
              </a:pPr>
              <a:t>‹#›</a:t>
            </a:fld>
            <a:endParaRPr lang="en-US"/>
          </a:p>
        </p:txBody>
      </p:sp>
    </p:spTree>
    <p:extLst>
      <p:ext uri="{BB962C8B-B14F-4D97-AF65-F5344CB8AC3E}">
        <p14:creationId xmlns:p14="http://schemas.microsoft.com/office/powerpoint/2010/main" val="30379976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52" kern="1200">
        <a:solidFill>
          <a:schemeClr val="tx1"/>
        </a:solidFill>
        <a:latin typeface="Times New Roman" pitchFamily="18" charset="0"/>
        <a:ea typeface="+mn-ea"/>
        <a:cs typeface="+mn-cs"/>
      </a:defRPr>
    </a:lvl1pPr>
    <a:lvl2pPr marL="438893" algn="l" rtl="0" eaLnBrk="0" fontAlgn="base" hangingPunct="0">
      <a:spcBef>
        <a:spcPct val="30000"/>
      </a:spcBef>
      <a:spcAft>
        <a:spcPct val="0"/>
      </a:spcAft>
      <a:defRPr sz="1152" kern="1200">
        <a:solidFill>
          <a:schemeClr val="tx1"/>
        </a:solidFill>
        <a:latin typeface="Times New Roman" pitchFamily="18" charset="0"/>
        <a:ea typeface="+mn-ea"/>
        <a:cs typeface="+mn-cs"/>
      </a:defRPr>
    </a:lvl2pPr>
    <a:lvl3pPr marL="877786" algn="l" rtl="0" eaLnBrk="0" fontAlgn="base" hangingPunct="0">
      <a:spcBef>
        <a:spcPct val="30000"/>
      </a:spcBef>
      <a:spcAft>
        <a:spcPct val="0"/>
      </a:spcAft>
      <a:defRPr sz="1152" kern="1200">
        <a:solidFill>
          <a:schemeClr val="tx1"/>
        </a:solidFill>
        <a:latin typeface="Times New Roman" pitchFamily="18" charset="0"/>
        <a:ea typeface="+mn-ea"/>
        <a:cs typeface="+mn-cs"/>
      </a:defRPr>
    </a:lvl3pPr>
    <a:lvl4pPr marL="1316678" algn="l" rtl="0" eaLnBrk="0" fontAlgn="base" hangingPunct="0">
      <a:spcBef>
        <a:spcPct val="30000"/>
      </a:spcBef>
      <a:spcAft>
        <a:spcPct val="0"/>
      </a:spcAft>
      <a:defRPr sz="1152" kern="1200">
        <a:solidFill>
          <a:schemeClr val="tx1"/>
        </a:solidFill>
        <a:latin typeface="Times New Roman" pitchFamily="18" charset="0"/>
        <a:ea typeface="+mn-ea"/>
        <a:cs typeface="+mn-cs"/>
      </a:defRPr>
    </a:lvl4pPr>
    <a:lvl5pPr marL="1755571" algn="l" rtl="0" eaLnBrk="0" fontAlgn="base" hangingPunct="0">
      <a:spcBef>
        <a:spcPct val="30000"/>
      </a:spcBef>
      <a:spcAft>
        <a:spcPct val="0"/>
      </a:spcAft>
      <a:defRPr sz="1152" kern="1200">
        <a:solidFill>
          <a:schemeClr val="tx1"/>
        </a:solidFill>
        <a:latin typeface="Times New Roman" pitchFamily="18" charset="0"/>
        <a:ea typeface="+mn-ea"/>
        <a:cs typeface="+mn-cs"/>
      </a:defRPr>
    </a:lvl5pPr>
    <a:lvl6pPr marL="2194464" algn="l" defTabSz="877786" rtl="0" eaLnBrk="1" latinLnBrk="0" hangingPunct="1">
      <a:defRPr sz="1152" kern="1200">
        <a:solidFill>
          <a:schemeClr val="tx1"/>
        </a:solidFill>
        <a:latin typeface="+mn-lt"/>
        <a:ea typeface="+mn-ea"/>
        <a:cs typeface="+mn-cs"/>
      </a:defRPr>
    </a:lvl6pPr>
    <a:lvl7pPr marL="2633357" algn="l" defTabSz="877786" rtl="0" eaLnBrk="1" latinLnBrk="0" hangingPunct="1">
      <a:defRPr sz="1152" kern="1200">
        <a:solidFill>
          <a:schemeClr val="tx1"/>
        </a:solidFill>
        <a:latin typeface="+mn-lt"/>
        <a:ea typeface="+mn-ea"/>
        <a:cs typeface="+mn-cs"/>
      </a:defRPr>
    </a:lvl7pPr>
    <a:lvl8pPr marL="3072250" algn="l" defTabSz="877786" rtl="0" eaLnBrk="1" latinLnBrk="0" hangingPunct="1">
      <a:defRPr sz="1152" kern="1200">
        <a:solidFill>
          <a:schemeClr val="tx1"/>
        </a:solidFill>
        <a:latin typeface="+mn-lt"/>
        <a:ea typeface="+mn-ea"/>
        <a:cs typeface="+mn-cs"/>
      </a:defRPr>
    </a:lvl8pPr>
    <a:lvl9pPr marL="3511142" algn="l" defTabSz="877786" rtl="0" eaLnBrk="1" latinLnBrk="0" hangingPunct="1">
      <a:defRPr sz="115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8F3B0E9B-9245-4FDA-8B26-F2AA70946CA4}" type="slidenum">
              <a:rPr lang="en-US" smtClean="0"/>
              <a:pPr/>
              <a:t>1</a:t>
            </a:fld>
            <a:endParaRPr lang="en-US"/>
          </a:p>
        </p:txBody>
      </p:sp>
      <p:sp>
        <p:nvSpPr>
          <p:cNvPr id="4099" name="Rectangle 2"/>
          <p:cNvSpPr>
            <a:spLocks noGrp="1" noRot="1" noChangeAspect="1" noChangeArrowheads="1" noTextEdit="1"/>
          </p:cNvSpPr>
          <p:nvPr>
            <p:ph type="sldImg"/>
          </p:nvPr>
        </p:nvSpPr>
        <p:spPr>
          <a:xfrm>
            <a:off x="2917825" y="522288"/>
            <a:ext cx="3476625" cy="2606675"/>
          </a:xfrm>
          <a:ln/>
        </p:spPr>
      </p:sp>
      <p:sp>
        <p:nvSpPr>
          <p:cNvPr id="4100"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997659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22" y="10226675"/>
            <a:ext cx="37306358" cy="7054851"/>
          </a:xfrm>
        </p:spPr>
        <p:txBody>
          <a:bodyPr/>
          <a:lstStyle/>
          <a:p>
            <a:r>
              <a:rPr lang="en-US"/>
              <a:t>Click to edit Master title style</a:t>
            </a:r>
          </a:p>
        </p:txBody>
      </p:sp>
      <p:sp>
        <p:nvSpPr>
          <p:cNvPr id="3" name="Subtitle 2"/>
          <p:cNvSpPr>
            <a:spLocks noGrp="1"/>
          </p:cNvSpPr>
          <p:nvPr>
            <p:ph type="subTitle" idx="1"/>
          </p:nvPr>
        </p:nvSpPr>
        <p:spPr>
          <a:xfrm>
            <a:off x="6583477" y="18653127"/>
            <a:ext cx="30724249" cy="8413749"/>
          </a:xfrm>
        </p:spPr>
        <p:txBody>
          <a:bodyPr/>
          <a:lstStyle>
            <a:lvl1pPr marL="0" indent="0" algn="ctr">
              <a:buNone/>
              <a:defRPr/>
            </a:lvl1pPr>
            <a:lvl2pPr marL="550615" indent="0" algn="ctr">
              <a:buNone/>
              <a:defRPr/>
            </a:lvl2pPr>
            <a:lvl3pPr marL="1101230" indent="0" algn="ctr">
              <a:buNone/>
              <a:defRPr/>
            </a:lvl3pPr>
            <a:lvl4pPr marL="1651846" indent="0" algn="ctr">
              <a:buNone/>
              <a:defRPr/>
            </a:lvl4pPr>
            <a:lvl5pPr marL="2202461" indent="0" algn="ctr">
              <a:buNone/>
              <a:defRPr/>
            </a:lvl5pPr>
            <a:lvl6pPr marL="2753076" indent="0" algn="ctr">
              <a:buNone/>
              <a:defRPr/>
            </a:lvl6pPr>
            <a:lvl7pPr marL="3303691" indent="0" algn="ctr">
              <a:buNone/>
              <a:defRPr/>
            </a:lvl7pPr>
            <a:lvl8pPr marL="3854305" indent="0" algn="ctr">
              <a:buNone/>
              <a:defRPr/>
            </a:lvl8pPr>
            <a:lvl9pPr marL="440492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071C54-A791-4C15-BCBB-6AB83B36CCA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D8DC53-A766-4235-8D63-877C1897C11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214" y="2925765"/>
            <a:ext cx="9325565" cy="2633503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2423" y="2925765"/>
            <a:ext cx="27849697" cy="2633503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3C1B41-D03B-4ACD-8B31-0F27F65D52B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94235D-B683-4F9F-82EC-6B303279CFB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216" y="21153441"/>
            <a:ext cx="37307725" cy="6537324"/>
          </a:xfrm>
        </p:spPr>
        <p:txBody>
          <a:bodyPr anchor="t"/>
          <a:lstStyle>
            <a:lvl1pPr algn="l">
              <a:defRPr sz="4817" b="1" cap="all"/>
            </a:lvl1pPr>
          </a:lstStyle>
          <a:p>
            <a:r>
              <a:rPr lang="en-US"/>
              <a:t>Click to edit Master title style</a:t>
            </a:r>
          </a:p>
        </p:txBody>
      </p:sp>
      <p:sp>
        <p:nvSpPr>
          <p:cNvPr id="3" name="Text Placeholder 2"/>
          <p:cNvSpPr>
            <a:spLocks noGrp="1"/>
          </p:cNvSpPr>
          <p:nvPr>
            <p:ph type="body" idx="1"/>
          </p:nvPr>
        </p:nvSpPr>
        <p:spPr>
          <a:xfrm>
            <a:off x="3467216" y="13952539"/>
            <a:ext cx="37307725" cy="7200900"/>
          </a:xfrm>
        </p:spPr>
        <p:txBody>
          <a:bodyPr anchor="b"/>
          <a:lstStyle>
            <a:lvl1pPr marL="0" indent="0">
              <a:buNone/>
              <a:defRPr sz="2408"/>
            </a:lvl1pPr>
            <a:lvl2pPr marL="550615" indent="0">
              <a:buNone/>
              <a:defRPr sz="2167"/>
            </a:lvl2pPr>
            <a:lvl3pPr marL="1101230" indent="0">
              <a:buNone/>
              <a:defRPr sz="1927"/>
            </a:lvl3pPr>
            <a:lvl4pPr marL="1651846" indent="0">
              <a:buNone/>
              <a:defRPr sz="1686"/>
            </a:lvl4pPr>
            <a:lvl5pPr marL="2202461" indent="0">
              <a:buNone/>
              <a:defRPr sz="1686"/>
            </a:lvl5pPr>
            <a:lvl6pPr marL="2753076" indent="0">
              <a:buNone/>
              <a:defRPr sz="1686"/>
            </a:lvl6pPr>
            <a:lvl7pPr marL="3303691" indent="0">
              <a:buNone/>
              <a:defRPr sz="1686"/>
            </a:lvl7pPr>
            <a:lvl8pPr marL="3854305" indent="0">
              <a:buNone/>
              <a:defRPr sz="1686"/>
            </a:lvl8pPr>
            <a:lvl9pPr marL="4404920" indent="0">
              <a:buNone/>
              <a:defRPr sz="1686"/>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48C6B2-A5A1-4A15-BDE3-8096C18EFDB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2421" y="9509126"/>
            <a:ext cx="18586949" cy="19751676"/>
          </a:xfrm>
        </p:spPr>
        <p:txBody>
          <a:bodyPr/>
          <a:lstStyle>
            <a:lvl1pPr>
              <a:defRPr sz="3372"/>
            </a:lvl1pPr>
            <a:lvl2pPr>
              <a:defRPr sz="2891"/>
            </a:lvl2pPr>
            <a:lvl3pPr>
              <a:defRPr sz="2408"/>
            </a:lvl3pPr>
            <a:lvl4pPr>
              <a:defRPr sz="2167"/>
            </a:lvl4pPr>
            <a:lvl5pPr>
              <a:defRPr sz="2167"/>
            </a:lvl5pPr>
            <a:lvl6pPr>
              <a:defRPr sz="2167"/>
            </a:lvl6pPr>
            <a:lvl7pPr>
              <a:defRPr sz="2167"/>
            </a:lvl7pPr>
            <a:lvl8pPr>
              <a:defRPr sz="2167"/>
            </a:lvl8pPr>
            <a:lvl9pPr>
              <a:defRPr sz="21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10466" y="9509126"/>
            <a:ext cx="18588314" cy="19751676"/>
          </a:xfrm>
        </p:spPr>
        <p:txBody>
          <a:bodyPr/>
          <a:lstStyle>
            <a:lvl1pPr>
              <a:defRPr sz="3372"/>
            </a:lvl1pPr>
            <a:lvl2pPr>
              <a:defRPr sz="2891"/>
            </a:lvl2pPr>
            <a:lvl3pPr>
              <a:defRPr sz="2408"/>
            </a:lvl3pPr>
            <a:lvl4pPr>
              <a:defRPr sz="2167"/>
            </a:lvl4pPr>
            <a:lvl5pPr>
              <a:defRPr sz="2167"/>
            </a:lvl5pPr>
            <a:lvl6pPr>
              <a:defRPr sz="2167"/>
            </a:lvl6pPr>
            <a:lvl7pPr>
              <a:defRPr sz="2167"/>
            </a:lvl7pPr>
            <a:lvl8pPr>
              <a:defRPr sz="2167"/>
            </a:lvl8pPr>
            <a:lvl9pPr>
              <a:defRPr sz="21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A28A855-3A59-479F-81CE-86844AAE178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493" y="1317625"/>
            <a:ext cx="39502216"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493" y="7369177"/>
            <a:ext cx="19392642" cy="3070225"/>
          </a:xfrm>
        </p:spPr>
        <p:txBody>
          <a:bodyPr anchor="b"/>
          <a:lstStyle>
            <a:lvl1pPr marL="0" indent="0">
              <a:buNone/>
              <a:defRPr sz="2891" b="1"/>
            </a:lvl1pPr>
            <a:lvl2pPr marL="550615" indent="0">
              <a:buNone/>
              <a:defRPr sz="2408" b="1"/>
            </a:lvl2pPr>
            <a:lvl3pPr marL="1101230" indent="0">
              <a:buNone/>
              <a:defRPr sz="2167" b="1"/>
            </a:lvl3pPr>
            <a:lvl4pPr marL="1651846" indent="0">
              <a:buNone/>
              <a:defRPr sz="1927" b="1"/>
            </a:lvl4pPr>
            <a:lvl5pPr marL="2202461" indent="0">
              <a:buNone/>
              <a:defRPr sz="1927" b="1"/>
            </a:lvl5pPr>
            <a:lvl6pPr marL="2753076" indent="0">
              <a:buNone/>
              <a:defRPr sz="1927" b="1"/>
            </a:lvl6pPr>
            <a:lvl7pPr marL="3303691" indent="0">
              <a:buNone/>
              <a:defRPr sz="1927" b="1"/>
            </a:lvl7pPr>
            <a:lvl8pPr marL="3854305" indent="0">
              <a:buNone/>
              <a:defRPr sz="1927" b="1"/>
            </a:lvl8pPr>
            <a:lvl9pPr marL="4404920" indent="0">
              <a:buNone/>
              <a:defRPr sz="1927" b="1"/>
            </a:lvl9pPr>
          </a:lstStyle>
          <a:p>
            <a:pPr lvl="0"/>
            <a:r>
              <a:rPr lang="en-US"/>
              <a:t>Click to edit Master text styles</a:t>
            </a:r>
          </a:p>
        </p:txBody>
      </p:sp>
      <p:sp>
        <p:nvSpPr>
          <p:cNvPr id="4" name="Content Placeholder 3"/>
          <p:cNvSpPr>
            <a:spLocks noGrp="1"/>
          </p:cNvSpPr>
          <p:nvPr>
            <p:ph sz="half" idx="2"/>
          </p:nvPr>
        </p:nvSpPr>
        <p:spPr>
          <a:xfrm>
            <a:off x="2194493" y="10439402"/>
            <a:ext cx="19392642" cy="18965863"/>
          </a:xfrm>
        </p:spPr>
        <p:txBody>
          <a:bodyPr/>
          <a:lstStyle>
            <a:lvl1pPr>
              <a:defRPr sz="2891"/>
            </a:lvl1pPr>
            <a:lvl2pPr>
              <a:defRPr sz="2408"/>
            </a:lvl2pPr>
            <a:lvl3pPr>
              <a:defRPr sz="2167"/>
            </a:lvl3pPr>
            <a:lvl4pPr>
              <a:defRPr sz="1927"/>
            </a:lvl4pPr>
            <a:lvl5pPr>
              <a:defRPr sz="1927"/>
            </a:lvl5pPr>
            <a:lvl6pPr>
              <a:defRPr sz="1927"/>
            </a:lvl6pPr>
            <a:lvl7pPr>
              <a:defRPr sz="1927"/>
            </a:lvl7pPr>
            <a:lvl8pPr>
              <a:defRPr sz="1927"/>
            </a:lvl8pPr>
            <a:lvl9pPr>
              <a:defRPr sz="192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5873" y="7369177"/>
            <a:ext cx="19400836" cy="3070225"/>
          </a:xfrm>
        </p:spPr>
        <p:txBody>
          <a:bodyPr anchor="b"/>
          <a:lstStyle>
            <a:lvl1pPr marL="0" indent="0">
              <a:buNone/>
              <a:defRPr sz="2891" b="1"/>
            </a:lvl1pPr>
            <a:lvl2pPr marL="550615" indent="0">
              <a:buNone/>
              <a:defRPr sz="2408" b="1"/>
            </a:lvl2pPr>
            <a:lvl3pPr marL="1101230" indent="0">
              <a:buNone/>
              <a:defRPr sz="2167" b="1"/>
            </a:lvl3pPr>
            <a:lvl4pPr marL="1651846" indent="0">
              <a:buNone/>
              <a:defRPr sz="1927" b="1"/>
            </a:lvl4pPr>
            <a:lvl5pPr marL="2202461" indent="0">
              <a:buNone/>
              <a:defRPr sz="1927" b="1"/>
            </a:lvl5pPr>
            <a:lvl6pPr marL="2753076" indent="0">
              <a:buNone/>
              <a:defRPr sz="1927" b="1"/>
            </a:lvl6pPr>
            <a:lvl7pPr marL="3303691" indent="0">
              <a:buNone/>
              <a:defRPr sz="1927" b="1"/>
            </a:lvl7pPr>
            <a:lvl8pPr marL="3854305" indent="0">
              <a:buNone/>
              <a:defRPr sz="1927" b="1"/>
            </a:lvl8pPr>
            <a:lvl9pPr marL="4404920" indent="0">
              <a:buNone/>
              <a:defRPr sz="1927" b="1"/>
            </a:lvl9pPr>
          </a:lstStyle>
          <a:p>
            <a:pPr lvl="0"/>
            <a:r>
              <a:rPr lang="en-US"/>
              <a:t>Click to edit Master text styles</a:t>
            </a:r>
          </a:p>
        </p:txBody>
      </p:sp>
      <p:sp>
        <p:nvSpPr>
          <p:cNvPr id="6" name="Content Placeholder 5"/>
          <p:cNvSpPr>
            <a:spLocks noGrp="1"/>
          </p:cNvSpPr>
          <p:nvPr>
            <p:ph sz="quarter" idx="4"/>
          </p:nvPr>
        </p:nvSpPr>
        <p:spPr>
          <a:xfrm>
            <a:off x="22295873" y="10439402"/>
            <a:ext cx="19400836" cy="18965863"/>
          </a:xfrm>
        </p:spPr>
        <p:txBody>
          <a:bodyPr/>
          <a:lstStyle>
            <a:lvl1pPr>
              <a:defRPr sz="2891"/>
            </a:lvl1pPr>
            <a:lvl2pPr>
              <a:defRPr sz="2408"/>
            </a:lvl2pPr>
            <a:lvl3pPr>
              <a:defRPr sz="2167"/>
            </a:lvl3pPr>
            <a:lvl4pPr>
              <a:defRPr sz="1927"/>
            </a:lvl4pPr>
            <a:lvl5pPr>
              <a:defRPr sz="1927"/>
            </a:lvl5pPr>
            <a:lvl6pPr>
              <a:defRPr sz="1927"/>
            </a:lvl6pPr>
            <a:lvl7pPr>
              <a:defRPr sz="1927"/>
            </a:lvl7pPr>
            <a:lvl8pPr>
              <a:defRPr sz="1927"/>
            </a:lvl8pPr>
            <a:lvl9pPr>
              <a:defRPr sz="192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0410200-36C8-42CB-B13E-619CBF5979C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0CBCBB0-E074-4B67-A01E-3FA41FDA8CA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174473-7E22-4412-AB07-124B4E58473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494" y="1311276"/>
            <a:ext cx="14439673" cy="5576888"/>
          </a:xfrm>
        </p:spPr>
        <p:txBody>
          <a:bodyPr anchor="b"/>
          <a:lstStyle>
            <a:lvl1pPr algn="l">
              <a:defRPr sz="2408" b="1"/>
            </a:lvl1pPr>
          </a:lstStyle>
          <a:p>
            <a:r>
              <a:rPr lang="en-US"/>
              <a:t>Click to edit Master title style</a:t>
            </a:r>
          </a:p>
        </p:txBody>
      </p:sp>
      <p:sp>
        <p:nvSpPr>
          <p:cNvPr id="3" name="Content Placeholder 2"/>
          <p:cNvSpPr>
            <a:spLocks noGrp="1"/>
          </p:cNvSpPr>
          <p:nvPr>
            <p:ph idx="1"/>
          </p:nvPr>
        </p:nvSpPr>
        <p:spPr>
          <a:xfrm>
            <a:off x="17159915" y="1311275"/>
            <a:ext cx="24536794" cy="28093988"/>
          </a:xfrm>
        </p:spPr>
        <p:txBody>
          <a:bodyPr/>
          <a:lstStyle>
            <a:lvl1pPr>
              <a:defRPr sz="3854"/>
            </a:lvl1pPr>
            <a:lvl2pPr>
              <a:defRPr sz="3372"/>
            </a:lvl2pPr>
            <a:lvl3pPr>
              <a:defRPr sz="2891"/>
            </a:lvl3pPr>
            <a:lvl4pPr>
              <a:defRPr sz="2408"/>
            </a:lvl4pPr>
            <a:lvl5pPr>
              <a:defRPr sz="2408"/>
            </a:lvl5pPr>
            <a:lvl6pPr>
              <a:defRPr sz="2408"/>
            </a:lvl6pPr>
            <a:lvl7pPr>
              <a:defRPr sz="2408"/>
            </a:lvl7pPr>
            <a:lvl8pPr>
              <a:defRPr sz="2408"/>
            </a:lvl8pPr>
            <a:lvl9pPr>
              <a:defRPr sz="240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494" y="6888163"/>
            <a:ext cx="14439673" cy="22517100"/>
          </a:xfrm>
        </p:spPr>
        <p:txBody>
          <a:bodyPr/>
          <a:lstStyle>
            <a:lvl1pPr marL="0" indent="0">
              <a:buNone/>
              <a:defRPr sz="1686"/>
            </a:lvl1pPr>
            <a:lvl2pPr marL="550615" indent="0">
              <a:buNone/>
              <a:defRPr sz="1445"/>
            </a:lvl2pPr>
            <a:lvl3pPr marL="1101230" indent="0">
              <a:buNone/>
              <a:defRPr sz="1205"/>
            </a:lvl3pPr>
            <a:lvl4pPr marL="1651846" indent="0">
              <a:buNone/>
              <a:defRPr sz="1084"/>
            </a:lvl4pPr>
            <a:lvl5pPr marL="2202461" indent="0">
              <a:buNone/>
              <a:defRPr sz="1084"/>
            </a:lvl5pPr>
            <a:lvl6pPr marL="2753076" indent="0">
              <a:buNone/>
              <a:defRPr sz="1084"/>
            </a:lvl6pPr>
            <a:lvl7pPr marL="3303691" indent="0">
              <a:buNone/>
              <a:defRPr sz="1084"/>
            </a:lvl7pPr>
            <a:lvl8pPr marL="3854305" indent="0">
              <a:buNone/>
              <a:defRPr sz="1084"/>
            </a:lvl8pPr>
            <a:lvl9pPr marL="4404920" indent="0">
              <a:buNone/>
              <a:defRPr sz="1084"/>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054F76-5DB3-463C-88E9-497D2193FA2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3173" y="23042565"/>
            <a:ext cx="26333900" cy="2720975"/>
          </a:xfrm>
        </p:spPr>
        <p:txBody>
          <a:bodyPr anchor="b"/>
          <a:lstStyle>
            <a:lvl1pPr algn="l">
              <a:defRPr sz="2408" b="1"/>
            </a:lvl1pPr>
          </a:lstStyle>
          <a:p>
            <a:r>
              <a:rPr lang="en-US"/>
              <a:t>Click to edit Master title style</a:t>
            </a:r>
          </a:p>
        </p:txBody>
      </p:sp>
      <p:sp>
        <p:nvSpPr>
          <p:cNvPr id="3" name="Picture Placeholder 2"/>
          <p:cNvSpPr>
            <a:spLocks noGrp="1"/>
          </p:cNvSpPr>
          <p:nvPr>
            <p:ph type="pic" idx="1"/>
          </p:nvPr>
        </p:nvSpPr>
        <p:spPr>
          <a:xfrm>
            <a:off x="8603173" y="2941639"/>
            <a:ext cx="26333900" cy="19750087"/>
          </a:xfrm>
        </p:spPr>
        <p:txBody>
          <a:bodyPr/>
          <a:lstStyle>
            <a:lvl1pPr marL="0" indent="0">
              <a:buNone/>
              <a:defRPr sz="3854"/>
            </a:lvl1pPr>
            <a:lvl2pPr marL="550615" indent="0">
              <a:buNone/>
              <a:defRPr sz="3372"/>
            </a:lvl2pPr>
            <a:lvl3pPr marL="1101230" indent="0">
              <a:buNone/>
              <a:defRPr sz="2891"/>
            </a:lvl3pPr>
            <a:lvl4pPr marL="1651846" indent="0">
              <a:buNone/>
              <a:defRPr sz="2408"/>
            </a:lvl4pPr>
            <a:lvl5pPr marL="2202461" indent="0">
              <a:buNone/>
              <a:defRPr sz="2408"/>
            </a:lvl5pPr>
            <a:lvl6pPr marL="2753076" indent="0">
              <a:buNone/>
              <a:defRPr sz="2408"/>
            </a:lvl6pPr>
            <a:lvl7pPr marL="3303691" indent="0">
              <a:buNone/>
              <a:defRPr sz="2408"/>
            </a:lvl7pPr>
            <a:lvl8pPr marL="3854305" indent="0">
              <a:buNone/>
              <a:defRPr sz="2408"/>
            </a:lvl8pPr>
            <a:lvl9pPr marL="4404920" indent="0">
              <a:buNone/>
              <a:defRPr sz="2408"/>
            </a:lvl9pPr>
          </a:lstStyle>
          <a:p>
            <a:pPr lvl="0"/>
            <a:endParaRPr lang="en-US" noProof="0"/>
          </a:p>
        </p:txBody>
      </p:sp>
      <p:sp>
        <p:nvSpPr>
          <p:cNvPr id="4" name="Text Placeholder 3"/>
          <p:cNvSpPr>
            <a:spLocks noGrp="1"/>
          </p:cNvSpPr>
          <p:nvPr>
            <p:ph type="body" sz="half" idx="2"/>
          </p:nvPr>
        </p:nvSpPr>
        <p:spPr>
          <a:xfrm>
            <a:off x="8603173" y="25763539"/>
            <a:ext cx="26333900" cy="3862388"/>
          </a:xfrm>
        </p:spPr>
        <p:txBody>
          <a:bodyPr/>
          <a:lstStyle>
            <a:lvl1pPr marL="0" indent="0">
              <a:buNone/>
              <a:defRPr sz="1686"/>
            </a:lvl1pPr>
            <a:lvl2pPr marL="550615" indent="0">
              <a:buNone/>
              <a:defRPr sz="1445"/>
            </a:lvl2pPr>
            <a:lvl3pPr marL="1101230" indent="0">
              <a:buNone/>
              <a:defRPr sz="1205"/>
            </a:lvl3pPr>
            <a:lvl4pPr marL="1651846" indent="0">
              <a:buNone/>
              <a:defRPr sz="1084"/>
            </a:lvl4pPr>
            <a:lvl5pPr marL="2202461" indent="0">
              <a:buNone/>
              <a:defRPr sz="1084"/>
            </a:lvl5pPr>
            <a:lvl6pPr marL="2753076" indent="0">
              <a:buNone/>
              <a:defRPr sz="1084"/>
            </a:lvl6pPr>
            <a:lvl7pPr marL="3303691" indent="0">
              <a:buNone/>
              <a:defRPr sz="1084"/>
            </a:lvl7pPr>
            <a:lvl8pPr marL="3854305" indent="0">
              <a:buNone/>
              <a:defRPr sz="1084"/>
            </a:lvl8pPr>
            <a:lvl9pPr marL="4404920" indent="0">
              <a:buNone/>
              <a:defRPr sz="1084"/>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7D5872F-5F81-47F4-80D0-0D776040125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2422" y="2925764"/>
            <a:ext cx="37306358" cy="5486400"/>
          </a:xfrm>
          <a:prstGeom prst="rect">
            <a:avLst/>
          </a:prstGeom>
          <a:noFill/>
          <a:ln w="9525">
            <a:noFill/>
            <a:miter lim="800000"/>
            <a:headEnd/>
            <a:tailEnd/>
          </a:ln>
        </p:spPr>
        <p:txBody>
          <a:bodyPr vert="horz" wrap="square" lIns="479624" tIns="239812" rIns="479624" bIns="239812"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292422" y="9509126"/>
            <a:ext cx="37306358" cy="19751676"/>
          </a:xfrm>
          <a:prstGeom prst="rect">
            <a:avLst/>
          </a:prstGeom>
          <a:noFill/>
          <a:ln w="9525">
            <a:noFill/>
            <a:miter lim="800000"/>
            <a:headEnd/>
            <a:tailEnd/>
          </a:ln>
        </p:spPr>
        <p:txBody>
          <a:bodyPr vert="horz" wrap="square" lIns="479624" tIns="239812" rIns="479624" bIns="23981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292421" y="29992639"/>
            <a:ext cx="9143944" cy="2193924"/>
          </a:xfrm>
          <a:prstGeom prst="rect">
            <a:avLst/>
          </a:prstGeom>
          <a:noFill/>
          <a:ln w="9525">
            <a:noFill/>
            <a:miter lim="800000"/>
            <a:headEnd/>
            <a:tailEnd/>
          </a:ln>
          <a:effectLst/>
        </p:spPr>
        <p:txBody>
          <a:bodyPr vert="horz" wrap="square" lIns="479624" tIns="239812" rIns="479624" bIns="239812" numCol="1" anchor="t" anchorCtr="0" compatLnSpc="1">
            <a:prstTxWarp prst="textNoShape">
              <a:avLst/>
            </a:prstTxWarp>
          </a:bodyPr>
          <a:lstStyle>
            <a:lvl1pPr eaLnBrk="0" hangingPunct="0">
              <a:defRPr sz="8912">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14996833" y="29992639"/>
            <a:ext cx="13897537" cy="2193924"/>
          </a:xfrm>
          <a:prstGeom prst="rect">
            <a:avLst/>
          </a:prstGeom>
          <a:noFill/>
          <a:ln w="9525">
            <a:noFill/>
            <a:miter lim="800000"/>
            <a:headEnd/>
            <a:tailEnd/>
          </a:ln>
          <a:effectLst/>
        </p:spPr>
        <p:txBody>
          <a:bodyPr vert="horz" wrap="square" lIns="479624" tIns="239812" rIns="479624" bIns="239812" numCol="1" anchor="t" anchorCtr="0" compatLnSpc="1">
            <a:prstTxWarp prst="textNoShape">
              <a:avLst/>
            </a:prstTxWarp>
          </a:bodyPr>
          <a:lstStyle>
            <a:lvl1pPr algn="ctr" eaLnBrk="0" hangingPunct="0">
              <a:defRPr sz="8912">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31454837" y="29992639"/>
            <a:ext cx="9143944" cy="2193924"/>
          </a:xfrm>
          <a:prstGeom prst="rect">
            <a:avLst/>
          </a:prstGeom>
          <a:noFill/>
          <a:ln w="9525">
            <a:noFill/>
            <a:miter lim="800000"/>
            <a:headEnd/>
            <a:tailEnd/>
          </a:ln>
          <a:effectLst/>
        </p:spPr>
        <p:txBody>
          <a:bodyPr vert="horz" wrap="square" lIns="479624" tIns="239812" rIns="479624" bIns="239812" numCol="1" anchor="t" anchorCtr="0" compatLnSpc="1">
            <a:prstTxWarp prst="textNoShape">
              <a:avLst/>
            </a:prstTxWarp>
          </a:bodyPr>
          <a:lstStyle>
            <a:lvl1pPr algn="r" eaLnBrk="0" hangingPunct="0">
              <a:defRPr sz="8912">
                <a:latin typeface="Times New Roman" pitchFamily="18" charset="0"/>
              </a:defRPr>
            </a:lvl1pPr>
          </a:lstStyle>
          <a:p>
            <a:pPr>
              <a:defRPr/>
            </a:pPr>
            <a:fld id="{26904E37-DD7D-4418-9646-624579A2513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773811" rtl="0" eaLnBrk="0" fontAlgn="base" hangingPunct="0">
        <a:spcBef>
          <a:spcPct val="0"/>
        </a:spcBef>
        <a:spcAft>
          <a:spcPct val="0"/>
        </a:spcAft>
        <a:defRPr sz="27700">
          <a:solidFill>
            <a:schemeClr val="tx2"/>
          </a:solidFill>
          <a:latin typeface="+mj-lt"/>
          <a:ea typeface="+mj-ea"/>
          <a:cs typeface="+mj-cs"/>
        </a:defRPr>
      </a:lvl1pPr>
      <a:lvl2pPr algn="ctr" defTabSz="5773811" rtl="0" eaLnBrk="0" fontAlgn="base" hangingPunct="0">
        <a:spcBef>
          <a:spcPct val="0"/>
        </a:spcBef>
        <a:spcAft>
          <a:spcPct val="0"/>
        </a:spcAft>
        <a:defRPr sz="27700">
          <a:solidFill>
            <a:schemeClr val="tx2"/>
          </a:solidFill>
          <a:latin typeface="Times New Roman" pitchFamily="18" charset="0"/>
        </a:defRPr>
      </a:lvl2pPr>
      <a:lvl3pPr algn="ctr" defTabSz="5773811" rtl="0" eaLnBrk="0" fontAlgn="base" hangingPunct="0">
        <a:spcBef>
          <a:spcPct val="0"/>
        </a:spcBef>
        <a:spcAft>
          <a:spcPct val="0"/>
        </a:spcAft>
        <a:defRPr sz="27700">
          <a:solidFill>
            <a:schemeClr val="tx2"/>
          </a:solidFill>
          <a:latin typeface="Times New Roman" pitchFamily="18" charset="0"/>
        </a:defRPr>
      </a:lvl3pPr>
      <a:lvl4pPr algn="ctr" defTabSz="5773811" rtl="0" eaLnBrk="0" fontAlgn="base" hangingPunct="0">
        <a:spcBef>
          <a:spcPct val="0"/>
        </a:spcBef>
        <a:spcAft>
          <a:spcPct val="0"/>
        </a:spcAft>
        <a:defRPr sz="27700">
          <a:solidFill>
            <a:schemeClr val="tx2"/>
          </a:solidFill>
          <a:latin typeface="Times New Roman" pitchFamily="18" charset="0"/>
        </a:defRPr>
      </a:lvl4pPr>
      <a:lvl5pPr algn="ctr" defTabSz="5773811" rtl="0" eaLnBrk="0" fontAlgn="base" hangingPunct="0">
        <a:spcBef>
          <a:spcPct val="0"/>
        </a:spcBef>
        <a:spcAft>
          <a:spcPct val="0"/>
        </a:spcAft>
        <a:defRPr sz="27700">
          <a:solidFill>
            <a:schemeClr val="tx2"/>
          </a:solidFill>
          <a:latin typeface="Times New Roman" pitchFamily="18" charset="0"/>
        </a:defRPr>
      </a:lvl5pPr>
      <a:lvl6pPr marL="550615" algn="ctr" defTabSz="5773811" rtl="0" eaLnBrk="0" fontAlgn="base" hangingPunct="0">
        <a:spcBef>
          <a:spcPct val="0"/>
        </a:spcBef>
        <a:spcAft>
          <a:spcPct val="0"/>
        </a:spcAft>
        <a:defRPr sz="27700">
          <a:solidFill>
            <a:schemeClr val="tx2"/>
          </a:solidFill>
          <a:latin typeface="Times New Roman" pitchFamily="18" charset="0"/>
        </a:defRPr>
      </a:lvl6pPr>
      <a:lvl7pPr marL="1101230" algn="ctr" defTabSz="5773811" rtl="0" eaLnBrk="0" fontAlgn="base" hangingPunct="0">
        <a:spcBef>
          <a:spcPct val="0"/>
        </a:spcBef>
        <a:spcAft>
          <a:spcPct val="0"/>
        </a:spcAft>
        <a:defRPr sz="27700">
          <a:solidFill>
            <a:schemeClr val="tx2"/>
          </a:solidFill>
          <a:latin typeface="Times New Roman" pitchFamily="18" charset="0"/>
        </a:defRPr>
      </a:lvl7pPr>
      <a:lvl8pPr marL="1651846" algn="ctr" defTabSz="5773811" rtl="0" eaLnBrk="0" fontAlgn="base" hangingPunct="0">
        <a:spcBef>
          <a:spcPct val="0"/>
        </a:spcBef>
        <a:spcAft>
          <a:spcPct val="0"/>
        </a:spcAft>
        <a:defRPr sz="27700">
          <a:solidFill>
            <a:schemeClr val="tx2"/>
          </a:solidFill>
          <a:latin typeface="Times New Roman" pitchFamily="18" charset="0"/>
        </a:defRPr>
      </a:lvl8pPr>
      <a:lvl9pPr marL="2202461" algn="ctr" defTabSz="5773811" rtl="0" eaLnBrk="0" fontAlgn="base" hangingPunct="0">
        <a:spcBef>
          <a:spcPct val="0"/>
        </a:spcBef>
        <a:spcAft>
          <a:spcPct val="0"/>
        </a:spcAft>
        <a:defRPr sz="27700">
          <a:solidFill>
            <a:schemeClr val="tx2"/>
          </a:solidFill>
          <a:latin typeface="Times New Roman" pitchFamily="18" charset="0"/>
        </a:defRPr>
      </a:lvl9pPr>
    </p:titleStyle>
    <p:bodyStyle>
      <a:lvl1pPr marL="2164223" indent="-2164223" algn="l" defTabSz="5773811" rtl="0" eaLnBrk="0" fontAlgn="base" hangingPunct="0">
        <a:spcBef>
          <a:spcPct val="20000"/>
        </a:spcBef>
        <a:spcAft>
          <a:spcPct val="0"/>
        </a:spcAft>
        <a:buChar char="•"/>
        <a:defRPr sz="20112">
          <a:solidFill>
            <a:schemeClr val="tx1"/>
          </a:solidFill>
          <a:latin typeface="+mn-lt"/>
          <a:ea typeface="+mn-ea"/>
          <a:cs typeface="+mn-cs"/>
        </a:defRPr>
      </a:lvl1pPr>
      <a:lvl2pPr marL="4693612" indent="-1806707" algn="l" defTabSz="5773811" rtl="0" eaLnBrk="0" fontAlgn="base" hangingPunct="0">
        <a:spcBef>
          <a:spcPct val="20000"/>
        </a:spcBef>
        <a:spcAft>
          <a:spcPct val="0"/>
        </a:spcAft>
        <a:buChar char="–"/>
        <a:defRPr sz="17824">
          <a:solidFill>
            <a:schemeClr val="tx1"/>
          </a:solidFill>
          <a:latin typeface="+mn-lt"/>
        </a:defRPr>
      </a:lvl2pPr>
      <a:lvl3pPr marL="7219176" indent="-1445365" algn="l" defTabSz="5773811" rtl="0" eaLnBrk="0" fontAlgn="base" hangingPunct="0">
        <a:spcBef>
          <a:spcPct val="20000"/>
        </a:spcBef>
        <a:spcAft>
          <a:spcPct val="0"/>
        </a:spcAft>
        <a:buChar char="•"/>
        <a:defRPr sz="15174">
          <a:solidFill>
            <a:schemeClr val="tx1"/>
          </a:solidFill>
          <a:latin typeface="+mn-lt"/>
        </a:defRPr>
      </a:lvl3pPr>
      <a:lvl4pPr marL="10107994" indent="-1443454" algn="l" defTabSz="5773811" rtl="0" eaLnBrk="0" fontAlgn="base" hangingPunct="0">
        <a:spcBef>
          <a:spcPct val="20000"/>
        </a:spcBef>
        <a:spcAft>
          <a:spcPct val="0"/>
        </a:spcAft>
        <a:buChar char="–"/>
        <a:defRPr sz="12766">
          <a:solidFill>
            <a:schemeClr val="tx1"/>
          </a:solidFill>
          <a:latin typeface="+mn-lt"/>
        </a:defRPr>
      </a:lvl4pPr>
      <a:lvl5pPr marL="12998723" indent="-1445365" algn="l" defTabSz="5773811" rtl="0" eaLnBrk="0" fontAlgn="base" hangingPunct="0">
        <a:spcBef>
          <a:spcPct val="20000"/>
        </a:spcBef>
        <a:spcAft>
          <a:spcPct val="0"/>
        </a:spcAft>
        <a:buChar char="»"/>
        <a:defRPr sz="12766">
          <a:solidFill>
            <a:schemeClr val="tx1"/>
          </a:solidFill>
          <a:latin typeface="+mn-lt"/>
        </a:defRPr>
      </a:lvl5pPr>
      <a:lvl6pPr marL="13549338" indent="-1445365" algn="l" defTabSz="5773811" rtl="0" eaLnBrk="0" fontAlgn="base" hangingPunct="0">
        <a:spcBef>
          <a:spcPct val="20000"/>
        </a:spcBef>
        <a:spcAft>
          <a:spcPct val="0"/>
        </a:spcAft>
        <a:buChar char="»"/>
        <a:defRPr sz="12766">
          <a:solidFill>
            <a:schemeClr val="tx1"/>
          </a:solidFill>
          <a:latin typeface="+mn-lt"/>
        </a:defRPr>
      </a:lvl6pPr>
      <a:lvl7pPr marL="14099953" indent="-1445365" algn="l" defTabSz="5773811" rtl="0" eaLnBrk="0" fontAlgn="base" hangingPunct="0">
        <a:spcBef>
          <a:spcPct val="20000"/>
        </a:spcBef>
        <a:spcAft>
          <a:spcPct val="0"/>
        </a:spcAft>
        <a:buChar char="»"/>
        <a:defRPr sz="12766">
          <a:solidFill>
            <a:schemeClr val="tx1"/>
          </a:solidFill>
          <a:latin typeface="+mn-lt"/>
        </a:defRPr>
      </a:lvl7pPr>
      <a:lvl8pPr marL="14650568" indent="-1445365" algn="l" defTabSz="5773811" rtl="0" eaLnBrk="0" fontAlgn="base" hangingPunct="0">
        <a:spcBef>
          <a:spcPct val="20000"/>
        </a:spcBef>
        <a:spcAft>
          <a:spcPct val="0"/>
        </a:spcAft>
        <a:buChar char="»"/>
        <a:defRPr sz="12766">
          <a:solidFill>
            <a:schemeClr val="tx1"/>
          </a:solidFill>
          <a:latin typeface="+mn-lt"/>
        </a:defRPr>
      </a:lvl8pPr>
      <a:lvl9pPr marL="15201184" indent="-1445365" algn="l" defTabSz="5773811" rtl="0" eaLnBrk="0" fontAlgn="base" hangingPunct="0">
        <a:spcBef>
          <a:spcPct val="20000"/>
        </a:spcBef>
        <a:spcAft>
          <a:spcPct val="0"/>
        </a:spcAft>
        <a:buChar char="»"/>
        <a:defRPr sz="12766">
          <a:solidFill>
            <a:schemeClr val="tx1"/>
          </a:solidFill>
          <a:latin typeface="+mn-lt"/>
        </a:defRPr>
      </a:lvl9pPr>
    </p:bodyStyle>
    <p:otherStyle>
      <a:defPPr>
        <a:defRPr lang="en-US"/>
      </a:defPPr>
      <a:lvl1pPr marL="0" algn="l" defTabSz="1101230" rtl="0" eaLnBrk="1" latinLnBrk="0" hangingPunct="1">
        <a:defRPr sz="2167" kern="1200">
          <a:solidFill>
            <a:schemeClr val="tx1"/>
          </a:solidFill>
          <a:latin typeface="+mn-lt"/>
          <a:ea typeface="+mn-ea"/>
          <a:cs typeface="+mn-cs"/>
        </a:defRPr>
      </a:lvl1pPr>
      <a:lvl2pPr marL="550615" algn="l" defTabSz="1101230" rtl="0" eaLnBrk="1" latinLnBrk="0" hangingPunct="1">
        <a:defRPr sz="2167" kern="1200">
          <a:solidFill>
            <a:schemeClr val="tx1"/>
          </a:solidFill>
          <a:latin typeface="+mn-lt"/>
          <a:ea typeface="+mn-ea"/>
          <a:cs typeface="+mn-cs"/>
        </a:defRPr>
      </a:lvl2pPr>
      <a:lvl3pPr marL="1101230" algn="l" defTabSz="1101230" rtl="0" eaLnBrk="1" latinLnBrk="0" hangingPunct="1">
        <a:defRPr sz="2167" kern="1200">
          <a:solidFill>
            <a:schemeClr val="tx1"/>
          </a:solidFill>
          <a:latin typeface="+mn-lt"/>
          <a:ea typeface="+mn-ea"/>
          <a:cs typeface="+mn-cs"/>
        </a:defRPr>
      </a:lvl3pPr>
      <a:lvl4pPr marL="1651846" algn="l" defTabSz="1101230" rtl="0" eaLnBrk="1" latinLnBrk="0" hangingPunct="1">
        <a:defRPr sz="2167" kern="1200">
          <a:solidFill>
            <a:schemeClr val="tx1"/>
          </a:solidFill>
          <a:latin typeface="+mn-lt"/>
          <a:ea typeface="+mn-ea"/>
          <a:cs typeface="+mn-cs"/>
        </a:defRPr>
      </a:lvl4pPr>
      <a:lvl5pPr marL="2202461" algn="l" defTabSz="1101230" rtl="0" eaLnBrk="1" latinLnBrk="0" hangingPunct="1">
        <a:defRPr sz="2167" kern="1200">
          <a:solidFill>
            <a:schemeClr val="tx1"/>
          </a:solidFill>
          <a:latin typeface="+mn-lt"/>
          <a:ea typeface="+mn-ea"/>
          <a:cs typeface="+mn-cs"/>
        </a:defRPr>
      </a:lvl5pPr>
      <a:lvl6pPr marL="2753076" algn="l" defTabSz="1101230" rtl="0" eaLnBrk="1" latinLnBrk="0" hangingPunct="1">
        <a:defRPr sz="2167" kern="1200">
          <a:solidFill>
            <a:schemeClr val="tx1"/>
          </a:solidFill>
          <a:latin typeface="+mn-lt"/>
          <a:ea typeface="+mn-ea"/>
          <a:cs typeface="+mn-cs"/>
        </a:defRPr>
      </a:lvl6pPr>
      <a:lvl7pPr marL="3303691" algn="l" defTabSz="1101230" rtl="0" eaLnBrk="1" latinLnBrk="0" hangingPunct="1">
        <a:defRPr sz="2167" kern="1200">
          <a:solidFill>
            <a:schemeClr val="tx1"/>
          </a:solidFill>
          <a:latin typeface="+mn-lt"/>
          <a:ea typeface="+mn-ea"/>
          <a:cs typeface="+mn-cs"/>
        </a:defRPr>
      </a:lvl7pPr>
      <a:lvl8pPr marL="3854305" algn="l" defTabSz="1101230" rtl="0" eaLnBrk="1" latinLnBrk="0" hangingPunct="1">
        <a:defRPr sz="2167" kern="1200">
          <a:solidFill>
            <a:schemeClr val="tx1"/>
          </a:solidFill>
          <a:latin typeface="+mn-lt"/>
          <a:ea typeface="+mn-ea"/>
          <a:cs typeface="+mn-cs"/>
        </a:defRPr>
      </a:lvl8pPr>
      <a:lvl9pPr marL="4404920" algn="l" defTabSz="1101230" rtl="0" eaLnBrk="1" latinLnBrk="0" hangingPunct="1">
        <a:defRPr sz="21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4062160" y="1286783"/>
            <a:ext cx="35630514" cy="3518140"/>
          </a:xfrm>
          <a:prstGeom prst="rect">
            <a:avLst/>
          </a:prstGeom>
          <a:noFill/>
          <a:ln w="9525">
            <a:noFill/>
            <a:miter lim="800000"/>
            <a:headEnd/>
            <a:tailEnd/>
          </a:ln>
        </p:spPr>
        <p:txBody>
          <a:bodyPr wrap="square" lIns="114865" tIns="57434" rIns="114865" bIns="57434">
            <a:spAutoFit/>
          </a:bodyPr>
          <a:lstStyle/>
          <a:p>
            <a:pPr algn="ctr">
              <a:defRPr/>
            </a:pPr>
            <a:r>
              <a:rPr lang="en-US" sz="7200" b="1" dirty="0">
                <a:latin typeface="+mj-lt"/>
              </a:rPr>
              <a:t>The Status of Health Literacy Education in Speech-Language Pathology Programs</a:t>
            </a:r>
            <a:endParaRPr lang="en-US" sz="7200" i="1" dirty="0">
              <a:latin typeface="+mj-lt"/>
              <a:cs typeface="Arial" pitchFamily="34" charset="0"/>
            </a:endParaRPr>
          </a:p>
          <a:p>
            <a:pPr algn="ctr">
              <a:defRPr/>
            </a:pPr>
            <a:r>
              <a:rPr lang="en-US" sz="4400" i="1" dirty="0" err="1">
                <a:latin typeface="+mn-lt"/>
                <a:cs typeface="Arial" pitchFamily="34" charset="0"/>
              </a:rPr>
              <a:t>Shanon</a:t>
            </a:r>
            <a:r>
              <a:rPr lang="en-US" sz="4400" i="1" dirty="0">
                <a:latin typeface="+mn-lt"/>
                <a:cs typeface="Arial" pitchFamily="34" charset="0"/>
              </a:rPr>
              <a:t> Brantley, Duston Morris, Rhonda McClellan, Jacquie Rainey,   </a:t>
            </a:r>
          </a:p>
          <a:p>
            <a:pPr algn="ctr">
              <a:defRPr/>
            </a:pPr>
            <a:r>
              <a:rPr lang="en-US" sz="4400" i="1" dirty="0">
                <a:latin typeface="+mn-lt"/>
                <a:cs typeface="Arial" pitchFamily="34" charset="0"/>
              </a:rPr>
              <a:t>University of Central Arkansas, Conway, AR</a:t>
            </a:r>
            <a:endParaRPr lang="en-US" sz="4400" dirty="0">
              <a:latin typeface="+mn-lt"/>
              <a:cs typeface="Arial" pitchFamily="34" charset="0"/>
            </a:endParaRPr>
          </a:p>
          <a:p>
            <a:pPr algn="ctr" defTabSz="1149028" eaLnBrk="0" hangingPunct="0">
              <a:lnSpc>
                <a:spcPct val="20000"/>
              </a:lnSpc>
              <a:spcBef>
                <a:spcPct val="50000"/>
              </a:spcBef>
              <a:defRPr/>
            </a:pPr>
            <a:endParaRPr lang="en-US" sz="7226" dirty="0">
              <a:latin typeface="+mn-lt"/>
            </a:endParaRPr>
          </a:p>
        </p:txBody>
      </p:sp>
      <p:sp>
        <p:nvSpPr>
          <p:cNvPr id="2051" name="Text Box 10"/>
          <p:cNvSpPr txBox="1">
            <a:spLocks noChangeArrowheads="1"/>
          </p:cNvSpPr>
          <p:nvPr/>
        </p:nvSpPr>
        <p:spPr bwMode="auto">
          <a:xfrm>
            <a:off x="1017829" y="6639151"/>
            <a:ext cx="13167360" cy="938815"/>
          </a:xfrm>
          <a:prstGeom prst="rect">
            <a:avLst/>
          </a:prstGeom>
          <a:gradFill flip="none" rotWithShape="1">
            <a:gsLst>
              <a:gs pos="27000">
                <a:srgbClr val="7030A0"/>
              </a:gs>
              <a:gs pos="51000">
                <a:schemeClr val="tx2"/>
              </a:gs>
              <a:gs pos="77000">
                <a:srgbClr val="FF0000"/>
              </a:gs>
            </a:gsLst>
            <a:lin ang="2700000" scaled="1"/>
            <a:tileRect/>
          </a:gradFill>
          <a:ln w="57150">
            <a:solidFill>
              <a:srgbClr val="512373"/>
            </a:solidFill>
            <a:miter lim="800000"/>
            <a:headEnd/>
            <a:tailEnd/>
          </a:ln>
        </p:spPr>
        <p:txBody>
          <a:bodyPr lIns="198217" tIns="99108" rIns="198217" bIns="99108">
            <a:spAutoFit/>
          </a:bodyPr>
          <a:lstStyle/>
          <a:p>
            <a:pPr algn="ctr" defTabSz="1982597" eaLnBrk="0" hangingPunct="0">
              <a:spcBef>
                <a:spcPct val="50000"/>
              </a:spcBef>
            </a:pPr>
            <a:r>
              <a:rPr lang="en-US" sz="4800" b="1" dirty="0">
                <a:solidFill>
                  <a:schemeClr val="bg1"/>
                </a:solidFill>
                <a:latin typeface="+mn-lt"/>
              </a:rPr>
              <a:t>Introduction </a:t>
            </a:r>
          </a:p>
        </p:txBody>
      </p:sp>
      <p:sp>
        <p:nvSpPr>
          <p:cNvPr id="2055" name="Line 34"/>
          <p:cNvSpPr>
            <a:spLocks noChangeShapeType="1"/>
          </p:cNvSpPr>
          <p:nvPr/>
        </p:nvSpPr>
        <p:spPr bwMode="auto">
          <a:xfrm>
            <a:off x="1005840" y="6440531"/>
            <a:ext cx="41696640" cy="0"/>
          </a:xfrm>
          <a:prstGeom prst="line">
            <a:avLst/>
          </a:prstGeom>
          <a:noFill/>
          <a:ln w="76200">
            <a:solidFill>
              <a:schemeClr val="bg1">
                <a:lumMod val="65000"/>
              </a:schemeClr>
            </a:solidFill>
            <a:round/>
            <a:headEnd/>
            <a:tailEnd/>
          </a:ln>
        </p:spPr>
        <p:txBody>
          <a:bodyPr wrap="none" anchor="ctr"/>
          <a:lstStyle/>
          <a:p>
            <a:pPr>
              <a:defRPr/>
            </a:pPr>
            <a:endParaRPr lang="en-US" sz="2891" dirty="0">
              <a:latin typeface="+mn-lt"/>
            </a:endParaRPr>
          </a:p>
        </p:txBody>
      </p:sp>
      <p:sp>
        <p:nvSpPr>
          <p:cNvPr id="3" name="Text Box 24"/>
          <p:cNvSpPr txBox="1">
            <a:spLocks noChangeArrowheads="1"/>
          </p:cNvSpPr>
          <p:nvPr/>
        </p:nvSpPr>
        <p:spPr bwMode="auto">
          <a:xfrm>
            <a:off x="15313757" y="6636749"/>
            <a:ext cx="13222745" cy="974889"/>
          </a:xfrm>
          <a:prstGeom prst="rect">
            <a:avLst/>
          </a:prstGeom>
          <a:gradFill flip="none" rotWithShape="1">
            <a:gsLst>
              <a:gs pos="27000">
                <a:srgbClr val="7030A0"/>
              </a:gs>
              <a:gs pos="51000">
                <a:schemeClr val="accent4"/>
              </a:gs>
              <a:gs pos="77000">
                <a:srgbClr val="FF0000"/>
              </a:gs>
            </a:gsLst>
            <a:lin ang="2700000" scaled="1"/>
            <a:tileRect/>
          </a:gradFill>
          <a:ln w="57150">
            <a:solidFill>
              <a:srgbClr val="512373"/>
            </a:solidFill>
            <a:miter lim="800000"/>
            <a:headEnd/>
            <a:tailEnd/>
          </a:ln>
        </p:spPr>
        <p:txBody>
          <a:bodyPr wrap="square" lIns="198217" tIns="99108" rIns="198217" bIns="99108">
            <a:spAutoFit/>
          </a:bodyPr>
          <a:lstStyle/>
          <a:p>
            <a:pPr algn="ctr" defTabSz="1982597" eaLnBrk="0" hangingPunct="0">
              <a:spcBef>
                <a:spcPct val="50000"/>
              </a:spcBef>
            </a:pPr>
            <a:r>
              <a:rPr lang="en-US" sz="4800" b="1" dirty="0">
                <a:solidFill>
                  <a:schemeClr val="bg1"/>
                </a:solidFill>
                <a:latin typeface="+mn-lt"/>
              </a:rPr>
              <a:t>Results </a:t>
            </a:r>
          </a:p>
        </p:txBody>
      </p:sp>
      <p:sp>
        <p:nvSpPr>
          <p:cNvPr id="4" name="Text Box 515"/>
          <p:cNvSpPr txBox="1">
            <a:spLocks noChangeArrowheads="1"/>
          </p:cNvSpPr>
          <p:nvPr/>
        </p:nvSpPr>
        <p:spPr bwMode="auto">
          <a:xfrm>
            <a:off x="29243130" y="17990352"/>
            <a:ext cx="13459348" cy="938815"/>
          </a:xfrm>
          <a:prstGeom prst="rect">
            <a:avLst/>
          </a:prstGeom>
          <a:gradFill flip="none" rotWithShape="1">
            <a:gsLst>
              <a:gs pos="27000">
                <a:srgbClr val="7030A0"/>
              </a:gs>
              <a:gs pos="51000">
                <a:schemeClr val="accent4"/>
              </a:gs>
              <a:gs pos="77000">
                <a:srgbClr val="FF0000"/>
              </a:gs>
            </a:gsLst>
            <a:lin ang="2700000" scaled="1"/>
            <a:tileRect/>
          </a:gradFill>
          <a:ln w="57150">
            <a:solidFill>
              <a:srgbClr val="512373"/>
            </a:solidFill>
            <a:miter lim="800000"/>
            <a:headEnd/>
            <a:tailEnd/>
          </a:ln>
        </p:spPr>
        <p:txBody>
          <a:bodyPr wrap="square" lIns="198217" tIns="99108" rIns="198217" bIns="99108">
            <a:spAutoFit/>
          </a:bodyPr>
          <a:lstStyle/>
          <a:p>
            <a:pPr algn="ctr" defTabSz="1982597" eaLnBrk="0" hangingPunct="0">
              <a:spcBef>
                <a:spcPct val="50000"/>
              </a:spcBef>
            </a:pPr>
            <a:r>
              <a:rPr lang="en-US" sz="4800" b="1" dirty="0">
                <a:solidFill>
                  <a:schemeClr val="bg1"/>
                </a:solidFill>
                <a:latin typeface="+mn-lt"/>
              </a:rPr>
              <a:t>Conclusion</a:t>
            </a:r>
          </a:p>
        </p:txBody>
      </p:sp>
      <p:sp>
        <p:nvSpPr>
          <p:cNvPr id="2062" name="Text Box 684"/>
          <p:cNvSpPr txBox="1">
            <a:spLocks noChangeArrowheads="1"/>
          </p:cNvSpPr>
          <p:nvPr/>
        </p:nvSpPr>
        <p:spPr bwMode="auto">
          <a:xfrm>
            <a:off x="975360" y="7807856"/>
            <a:ext cx="13167360" cy="10482298"/>
          </a:xfrm>
          <a:prstGeom prst="rect">
            <a:avLst/>
          </a:prstGeom>
          <a:noFill/>
          <a:ln w="9525">
            <a:solidFill>
              <a:schemeClr val="bg1">
                <a:lumMod val="65000"/>
              </a:schemeClr>
            </a:solidFill>
            <a:miter lim="800000"/>
            <a:headEnd/>
            <a:tailEnd/>
          </a:ln>
        </p:spPr>
        <p:txBody>
          <a:bodyPr/>
          <a:lstStyle/>
          <a:p>
            <a:pPr marL="0" lvl="0" indent="0">
              <a:spcBef>
                <a:spcPts val="0"/>
              </a:spcBef>
              <a:buNone/>
            </a:pPr>
            <a:r>
              <a:rPr lang="en-US" sz="3600" dirty="0"/>
              <a:t>Health literacy is a critical element of patient-centered healthcare and is commonly used in patient health education. Health literacy is defined as </a:t>
            </a:r>
            <a:r>
              <a:rPr lang="en-US" sz="3600" i="1" dirty="0"/>
              <a:t>“the degree to which individuals have the capacity to obtain, process, and understand basic health information and services needed to make appropriate health decisions.”</a:t>
            </a:r>
            <a:r>
              <a:rPr lang="en-US" sz="3600" dirty="0"/>
              <a:t> Health literacy continues to escape the attention and understanding of many healthcare providers and can be a barrier to effective healthcare communication exchange. Speech-language pathology (SLP) is a healthcare profession that “identifies, evaluates, and treats speech and language problems, including swallowing disorders. SLPs that are not aware of how to recognize and assist patients with low health literacy can provide prescriptions or directions that patients do not comprehend. This can result in noncompliance and decreased health outcomes. There is a dearth of research on health literacy and SLP.  More specifically, little data exists on whether SLP programs are incorporating health literacy education into student training. Previous research reported that SLP students have superficial knowledge of health literacy and there is a need for additional research in strategies for SLPs to combat low health literacy among their patients. </a:t>
            </a:r>
            <a:r>
              <a:rPr lang="en-US" sz="3600" i="1" dirty="0"/>
              <a:t> </a:t>
            </a:r>
            <a:endParaRPr lang="en-US" sz="3600" i="1" dirty="0">
              <a:latin typeface="+mn-lt"/>
              <a:cs typeface="Calibri" panose="020F0502020204030204" pitchFamily="34" charset="0"/>
            </a:endParaRPr>
          </a:p>
        </p:txBody>
      </p:sp>
      <p:sp>
        <p:nvSpPr>
          <p:cNvPr id="2086" name="Text Box 515"/>
          <p:cNvSpPr txBox="1">
            <a:spLocks noChangeArrowheads="1"/>
          </p:cNvSpPr>
          <p:nvPr/>
        </p:nvSpPr>
        <p:spPr bwMode="auto">
          <a:xfrm>
            <a:off x="29243132" y="28431814"/>
            <a:ext cx="13505862" cy="938815"/>
          </a:xfrm>
          <a:prstGeom prst="rect">
            <a:avLst/>
          </a:prstGeom>
          <a:gradFill>
            <a:gsLst>
              <a:gs pos="27000">
                <a:srgbClr val="7030A0"/>
              </a:gs>
              <a:gs pos="51000">
                <a:schemeClr val="accent4"/>
              </a:gs>
              <a:gs pos="77000">
                <a:srgbClr val="FF0000"/>
              </a:gs>
            </a:gsLst>
            <a:lin ang="2700000" scaled="1"/>
          </a:gradFill>
          <a:ln w="57150">
            <a:solidFill>
              <a:srgbClr val="512373"/>
            </a:solidFill>
            <a:miter lim="800000"/>
            <a:headEnd/>
            <a:tailEnd/>
          </a:ln>
        </p:spPr>
        <p:txBody>
          <a:bodyPr wrap="square" lIns="198217" tIns="99108" rIns="198217" bIns="99108">
            <a:spAutoFit/>
          </a:bodyPr>
          <a:lstStyle/>
          <a:p>
            <a:pPr algn="ctr" defTabSz="1982597" eaLnBrk="0" hangingPunct="0">
              <a:spcBef>
                <a:spcPct val="50000"/>
              </a:spcBef>
            </a:pPr>
            <a:r>
              <a:rPr lang="en-US" sz="4800" b="1" dirty="0">
                <a:solidFill>
                  <a:schemeClr val="bg1"/>
                </a:solidFill>
                <a:latin typeface="+mn-lt"/>
              </a:rPr>
              <a:t>References </a:t>
            </a:r>
          </a:p>
        </p:txBody>
      </p:sp>
      <p:pic>
        <p:nvPicPr>
          <p:cNvPr id="1026" name="Picture 2" descr="University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05840" y="2233397"/>
            <a:ext cx="3056320" cy="383349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University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692674" y="2238591"/>
            <a:ext cx="3056320" cy="3833498"/>
          </a:xfrm>
          <a:prstGeom prst="rect">
            <a:avLst/>
          </a:prstGeom>
          <a:noFill/>
          <a:extLst>
            <a:ext uri="{909E8E84-426E-40DD-AFC4-6F175D3DCCD1}">
              <a14:hiddenFill xmlns:a14="http://schemas.microsoft.com/office/drawing/2010/main">
                <a:solidFill>
                  <a:srgbClr val="FFFFFF"/>
                </a:solidFill>
              </a14:hiddenFill>
            </a:ext>
          </a:extLst>
        </p:spPr>
      </p:pic>
      <p:sp>
        <p:nvSpPr>
          <p:cNvPr id="23" name="Text Box 18"/>
          <p:cNvSpPr txBox="1">
            <a:spLocks noChangeArrowheads="1"/>
          </p:cNvSpPr>
          <p:nvPr/>
        </p:nvSpPr>
        <p:spPr bwMode="auto">
          <a:xfrm rot="10800933" flipV="1">
            <a:off x="1017950" y="18662167"/>
            <a:ext cx="13167360" cy="938815"/>
          </a:xfrm>
          <a:prstGeom prst="rect">
            <a:avLst/>
          </a:prstGeom>
          <a:gradFill flip="none" rotWithShape="1">
            <a:gsLst>
              <a:gs pos="27000">
                <a:srgbClr val="7030A0"/>
              </a:gs>
              <a:gs pos="51000">
                <a:schemeClr val="tx2"/>
              </a:gs>
              <a:gs pos="77000">
                <a:srgbClr val="FF0000"/>
              </a:gs>
            </a:gsLst>
            <a:lin ang="8100000" scaled="1"/>
            <a:tileRect/>
          </a:gradFill>
          <a:ln w="57150">
            <a:solidFill>
              <a:srgbClr val="512373"/>
            </a:solidFill>
            <a:miter lim="800000"/>
            <a:headEnd/>
            <a:tailEnd/>
          </a:ln>
        </p:spPr>
        <p:txBody>
          <a:bodyPr lIns="198217" tIns="99108" rIns="198217" bIns="99108">
            <a:spAutoFit/>
          </a:bodyPr>
          <a:lstStyle/>
          <a:p>
            <a:pPr algn="ctr" defTabSz="1982597" eaLnBrk="0" hangingPunct="0">
              <a:spcBef>
                <a:spcPct val="50000"/>
              </a:spcBef>
            </a:pPr>
            <a:r>
              <a:rPr lang="en-US" sz="4800" b="1" dirty="0">
                <a:solidFill>
                  <a:schemeClr val="bg1"/>
                </a:solidFill>
                <a:latin typeface="+mn-lt"/>
              </a:rPr>
              <a:t>Purpose of the Study</a:t>
            </a:r>
          </a:p>
        </p:txBody>
      </p:sp>
      <p:sp>
        <p:nvSpPr>
          <p:cNvPr id="24" name="Text Box 10"/>
          <p:cNvSpPr txBox="1">
            <a:spLocks noChangeArrowheads="1"/>
          </p:cNvSpPr>
          <p:nvPr/>
        </p:nvSpPr>
        <p:spPr bwMode="auto">
          <a:xfrm>
            <a:off x="975360" y="19972995"/>
            <a:ext cx="13167360" cy="2159942"/>
          </a:xfrm>
          <a:prstGeom prst="rect">
            <a:avLst/>
          </a:prstGeom>
          <a:noFill/>
          <a:ln w="9525">
            <a:solidFill>
              <a:schemeClr val="bg1">
                <a:lumMod val="65000"/>
              </a:schemeClr>
            </a:solidFill>
            <a:miter lim="800000"/>
            <a:headEnd/>
            <a:tailEnd/>
          </a:ln>
        </p:spPr>
        <p:txBody>
          <a:bodyPr/>
          <a:lstStyle/>
          <a:p>
            <a:pPr eaLnBrk="0" hangingPunct="0">
              <a:spcBef>
                <a:spcPts val="30"/>
              </a:spcBef>
              <a:defRPr/>
            </a:pPr>
            <a:r>
              <a:rPr lang="en-US" sz="3600" dirty="0"/>
              <a:t>The purpose of this study was to investigate the status of health literacy education (HLE) to determine if it is being taught in the various curriculums of SLP programs across the United States.</a:t>
            </a:r>
          </a:p>
          <a:p>
            <a:pPr eaLnBrk="0" hangingPunct="0">
              <a:spcBef>
                <a:spcPts val="30"/>
              </a:spcBef>
              <a:defRPr/>
            </a:pPr>
            <a:endParaRPr lang="en-US" sz="3600" dirty="0">
              <a:latin typeface="+mn-lt"/>
              <a:ea typeface="굴림" pitchFamily="34" charset="-127"/>
              <a:cs typeface="Arial" panose="020B0604020202020204" pitchFamily="34" charset="0"/>
            </a:endParaRPr>
          </a:p>
        </p:txBody>
      </p:sp>
      <p:sp>
        <p:nvSpPr>
          <p:cNvPr id="26" name="Text Box 18"/>
          <p:cNvSpPr txBox="1">
            <a:spLocks noChangeArrowheads="1"/>
          </p:cNvSpPr>
          <p:nvPr/>
        </p:nvSpPr>
        <p:spPr bwMode="auto">
          <a:xfrm rot="10800933" flipV="1">
            <a:off x="1017949" y="22504950"/>
            <a:ext cx="13167360" cy="938815"/>
          </a:xfrm>
          <a:prstGeom prst="rect">
            <a:avLst/>
          </a:prstGeom>
          <a:gradFill flip="none" rotWithShape="1">
            <a:gsLst>
              <a:gs pos="27000">
                <a:srgbClr val="7030A0"/>
              </a:gs>
              <a:gs pos="51000">
                <a:schemeClr val="accent4"/>
              </a:gs>
              <a:gs pos="77000">
                <a:srgbClr val="FF0000"/>
              </a:gs>
            </a:gsLst>
            <a:lin ang="8100000" scaled="1"/>
            <a:tileRect/>
          </a:gradFill>
          <a:ln w="57150">
            <a:solidFill>
              <a:srgbClr val="512373"/>
            </a:solidFill>
            <a:miter lim="800000"/>
            <a:headEnd/>
            <a:tailEnd/>
          </a:ln>
        </p:spPr>
        <p:txBody>
          <a:bodyPr lIns="198217" tIns="99108" rIns="198217" bIns="99108">
            <a:spAutoFit/>
          </a:bodyPr>
          <a:lstStyle/>
          <a:p>
            <a:pPr algn="ctr" defTabSz="1982597" eaLnBrk="0" hangingPunct="0">
              <a:spcBef>
                <a:spcPct val="50000"/>
              </a:spcBef>
            </a:pPr>
            <a:r>
              <a:rPr lang="en-US" sz="4800" b="1" dirty="0">
                <a:solidFill>
                  <a:schemeClr val="bg1"/>
                </a:solidFill>
                <a:latin typeface="+mn-lt"/>
              </a:rPr>
              <a:t>Methods</a:t>
            </a:r>
          </a:p>
        </p:txBody>
      </p:sp>
      <p:sp>
        <p:nvSpPr>
          <p:cNvPr id="27" name="Text Box 10"/>
          <p:cNvSpPr txBox="1">
            <a:spLocks noChangeArrowheads="1"/>
          </p:cNvSpPr>
          <p:nvPr/>
        </p:nvSpPr>
        <p:spPr bwMode="auto">
          <a:xfrm>
            <a:off x="1094497" y="23815779"/>
            <a:ext cx="13090692" cy="8645422"/>
          </a:xfrm>
          <a:prstGeom prst="rect">
            <a:avLst/>
          </a:prstGeom>
          <a:noFill/>
          <a:ln w="9525">
            <a:solidFill>
              <a:schemeClr val="bg1">
                <a:lumMod val="65000"/>
              </a:schemeClr>
            </a:solidFill>
            <a:miter lim="800000"/>
            <a:headEnd/>
            <a:tailEnd/>
          </a:ln>
        </p:spPr>
        <p:txBody>
          <a:bodyPr/>
          <a:lstStyle/>
          <a:p>
            <a:pPr eaLnBrk="0" hangingPunct="0">
              <a:spcBef>
                <a:spcPts val="30"/>
              </a:spcBef>
              <a:defRPr/>
            </a:pPr>
            <a:r>
              <a:rPr lang="en-US" sz="3600" dirty="0"/>
              <a:t>We used a cross-sectional design to determine if SLP programs incorporate health literacy education (HLE) within their curriculum.  The population for this study included faculty and administration from SLP programs across the U.S. accredited by the Council on Academic Accreditation. We selected accredited programs because the accreditation status ensures the SLP programs are providing services of the highest professional quality. We developed an electronic survey using Qualtrics© 2017. The survey included forty-three survey questions across three sections including: 1) demographic questions, 2) HLE questions, and 3) HLS questions. We obtained survey responses using a 5-point Likert-type scale format for each question. The responses to the HLS 5-point Likert-type scale questions were then condensed into sum scores of high, medium, and low frequencies for analysis across all five topics of health literacy. Cronbach alpha was .98, indicating a good internal consistency.</a:t>
            </a:r>
          </a:p>
          <a:p>
            <a:pPr eaLnBrk="0" hangingPunct="0">
              <a:spcBef>
                <a:spcPts val="30"/>
              </a:spcBef>
              <a:defRPr/>
            </a:pPr>
            <a:r>
              <a:rPr lang="en-US" sz="3600" dirty="0"/>
              <a:t>      </a:t>
            </a:r>
          </a:p>
        </p:txBody>
      </p:sp>
      <p:sp>
        <p:nvSpPr>
          <p:cNvPr id="5" name="TextBox 4"/>
          <p:cNvSpPr txBox="1"/>
          <p:nvPr/>
        </p:nvSpPr>
        <p:spPr>
          <a:xfrm>
            <a:off x="29243132" y="29608309"/>
            <a:ext cx="13505862" cy="2862322"/>
          </a:xfrm>
          <a:prstGeom prst="rect">
            <a:avLst/>
          </a:prstGeom>
          <a:noFill/>
        </p:spPr>
        <p:txBody>
          <a:bodyPr wrap="square" rtlCol="0">
            <a:spAutoFit/>
          </a:bodyPr>
          <a:lstStyle/>
          <a:p>
            <a:r>
              <a:rPr lang="en-US" sz="3600" dirty="0"/>
              <a:t>Trumbo, C. W. &amp; Se-</a:t>
            </a:r>
            <a:r>
              <a:rPr lang="en-US" sz="3600" dirty="0" err="1"/>
              <a:t>Jin</a:t>
            </a:r>
            <a:r>
              <a:rPr lang="en-US" sz="3600" dirty="0"/>
              <a:t>, K. (2015). The effect of electronic cigarette on intended use among college students. </a:t>
            </a:r>
            <a:r>
              <a:rPr lang="en-US" sz="3600" i="1" dirty="0"/>
              <a:t>Addictive Behaviors,</a:t>
            </a:r>
            <a:r>
              <a:rPr lang="en-US" sz="3600" dirty="0"/>
              <a:t> 46, 77-81.</a:t>
            </a:r>
          </a:p>
          <a:p>
            <a:r>
              <a:rPr lang="en-US" sz="3600" dirty="0" err="1"/>
              <a:t>Kenne</a:t>
            </a:r>
            <a:r>
              <a:rPr lang="en-US" sz="3600" dirty="0"/>
              <a:t>, D. R., Fischbein, R. L., Tan, A., &amp; Banks, M. (2017). The use of substances other than nicotine in electronic cigarettes among college students. Substance Abuse: Research and Treatment, 11, 1-8. </a:t>
            </a:r>
          </a:p>
        </p:txBody>
      </p:sp>
      <p:graphicFrame>
        <p:nvGraphicFramePr>
          <p:cNvPr id="14" name="Table 13">
            <a:extLst>
              <a:ext uri="{FF2B5EF4-FFF2-40B4-BE49-F238E27FC236}">
                <a16:creationId xmlns:a16="http://schemas.microsoft.com/office/drawing/2014/main" id="{713552D0-1EC7-4043-A8F5-6F9376209D00}"/>
              </a:ext>
            </a:extLst>
          </p:cNvPr>
          <p:cNvGraphicFramePr>
            <a:graphicFrameLocks noGrp="1"/>
          </p:cNvGraphicFramePr>
          <p:nvPr>
            <p:extLst>
              <p:ext uri="{D42A27DB-BD31-4B8C-83A1-F6EECF244321}">
                <p14:modId xmlns:p14="http://schemas.microsoft.com/office/powerpoint/2010/main" val="3733765586"/>
              </p:ext>
            </p:extLst>
          </p:nvPr>
        </p:nvGraphicFramePr>
        <p:xfrm>
          <a:off x="15313757" y="8333229"/>
          <a:ext cx="13222744" cy="9949076"/>
        </p:xfrm>
        <a:graphic>
          <a:graphicData uri="http://schemas.openxmlformats.org/drawingml/2006/table">
            <a:tbl>
              <a:tblPr bandRow="1"/>
              <a:tblGrid>
                <a:gridCol w="3508165">
                  <a:extLst>
                    <a:ext uri="{9D8B030D-6E8A-4147-A177-3AD203B41FA5}">
                      <a16:colId xmlns:a16="http://schemas.microsoft.com/office/drawing/2014/main" val="2647568915"/>
                    </a:ext>
                  </a:extLst>
                </a:gridCol>
                <a:gridCol w="1407597">
                  <a:extLst>
                    <a:ext uri="{9D8B030D-6E8A-4147-A177-3AD203B41FA5}">
                      <a16:colId xmlns:a16="http://schemas.microsoft.com/office/drawing/2014/main" val="3195666073"/>
                    </a:ext>
                  </a:extLst>
                </a:gridCol>
                <a:gridCol w="1862358">
                  <a:extLst>
                    <a:ext uri="{9D8B030D-6E8A-4147-A177-3AD203B41FA5}">
                      <a16:colId xmlns:a16="http://schemas.microsoft.com/office/drawing/2014/main" val="3285040201"/>
                    </a:ext>
                  </a:extLst>
                </a:gridCol>
                <a:gridCol w="2191519">
                  <a:extLst>
                    <a:ext uri="{9D8B030D-6E8A-4147-A177-3AD203B41FA5}">
                      <a16:colId xmlns:a16="http://schemas.microsoft.com/office/drawing/2014/main" val="3852191101"/>
                    </a:ext>
                  </a:extLst>
                </a:gridCol>
                <a:gridCol w="2191519">
                  <a:extLst>
                    <a:ext uri="{9D8B030D-6E8A-4147-A177-3AD203B41FA5}">
                      <a16:colId xmlns:a16="http://schemas.microsoft.com/office/drawing/2014/main" val="3877047405"/>
                    </a:ext>
                  </a:extLst>
                </a:gridCol>
                <a:gridCol w="2061586">
                  <a:extLst>
                    <a:ext uri="{9D8B030D-6E8A-4147-A177-3AD203B41FA5}">
                      <a16:colId xmlns:a16="http://schemas.microsoft.com/office/drawing/2014/main" val="2809475702"/>
                    </a:ext>
                  </a:extLst>
                </a:gridCol>
              </a:tblGrid>
              <a:tr h="657367">
                <a:tc rowSpan="2">
                  <a:txBody>
                    <a:bodyPr/>
                    <a:lstStyle/>
                    <a:p>
                      <a:pPr marL="0" marR="0" algn="just">
                        <a:lnSpc>
                          <a:spcPct val="107000"/>
                        </a:lnSpc>
                        <a:spcBef>
                          <a:spcPts val="0"/>
                        </a:spcBef>
                        <a:spcAft>
                          <a:spcPts val="800"/>
                        </a:spcAft>
                      </a:pPr>
                      <a:r>
                        <a:rPr lang="en-US" sz="1800" b="1"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just">
                        <a:lnSpc>
                          <a:spcPct val="107000"/>
                        </a:lnSpc>
                        <a:spcBef>
                          <a:spcPts val="0"/>
                        </a:spcBef>
                        <a:spcAft>
                          <a:spcPts val="800"/>
                        </a:spcAft>
                      </a:pPr>
                      <a:r>
                        <a:rPr lang="en-US" sz="1800" b="1" dirty="0">
                          <a:effectLst/>
                          <a:latin typeface="+mn-lt"/>
                          <a:ea typeface="Times New Roman" panose="02020603050405020304" pitchFamily="18" charset="0"/>
                        </a:rPr>
                        <a:t> Demographics</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07000"/>
                        </a:lnSpc>
                        <a:spcBef>
                          <a:spcPts val="0"/>
                        </a:spcBef>
                        <a:spcAft>
                          <a:spcPts val="800"/>
                        </a:spcAft>
                      </a:pPr>
                      <a:r>
                        <a:rPr lang="en-US" sz="1800" b="1" dirty="0">
                          <a:effectLst/>
                          <a:latin typeface="+mn-lt"/>
                          <a:ea typeface="Times New Roman" panose="02020603050405020304" pitchFamily="18" charset="0"/>
                        </a:rPr>
                        <a:t> </a:t>
                      </a:r>
                      <a:r>
                        <a:rPr lang="en-US" sz="1800" b="1" i="1" dirty="0">
                          <a:effectLst/>
                          <a:latin typeface="+mn-lt"/>
                          <a:ea typeface="Times New Roman" panose="02020603050405020304" pitchFamily="18" charset="0"/>
                        </a:rPr>
                        <a:t>χ</a:t>
                      </a:r>
                      <a:r>
                        <a:rPr lang="en-US" sz="1800" b="1" i="1" baseline="30000" dirty="0">
                          <a:effectLst/>
                          <a:latin typeface="+mn-lt"/>
                          <a:ea typeface="Times New Roman" panose="02020603050405020304" pitchFamily="18" charset="0"/>
                        </a:rPr>
                        <a:t>2</a:t>
                      </a:r>
                      <a:r>
                        <a:rPr lang="en-US" sz="1800" dirty="0">
                          <a:effectLst/>
                          <a:latin typeface="+mn-lt"/>
                          <a:ea typeface="Calibri" panose="020F0502020204030204" pitchFamily="34" charset="0"/>
                        </a:rPr>
                        <a:t> </a:t>
                      </a:r>
                    </a:p>
                    <a:p>
                      <a:pPr marL="0" marR="0" algn="ctr">
                        <a:lnSpc>
                          <a:spcPct val="107000"/>
                        </a:lnSpc>
                        <a:spcBef>
                          <a:spcPts val="0"/>
                        </a:spcBef>
                        <a:spcAft>
                          <a:spcPts val="800"/>
                        </a:spcAft>
                      </a:pPr>
                      <a:r>
                        <a:rPr lang="en-US" sz="1800" b="1" i="1" dirty="0">
                          <a:effectLst/>
                          <a:latin typeface="+mn-lt"/>
                          <a:ea typeface="Calibri" panose="020F0502020204030204" pitchFamily="34" charset="0"/>
                        </a:rPr>
                        <a:t>p-</a:t>
                      </a:r>
                      <a:r>
                        <a:rPr lang="en-US" sz="1800" b="1" dirty="0">
                          <a:effectLst/>
                          <a:latin typeface="+mn-lt"/>
                          <a:ea typeface="Calibri" panose="020F0502020204030204" pitchFamily="34" charset="0"/>
                        </a:rPr>
                        <a:t>value</a:t>
                      </a:r>
                      <a:r>
                        <a:rPr lang="en-US" sz="1800" dirty="0">
                          <a:effectLst/>
                          <a:latin typeface="+mn-lt"/>
                          <a:ea typeface="Calibri" panose="020F050202020403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07000"/>
                        </a:lnSpc>
                        <a:spcBef>
                          <a:spcPts val="0"/>
                        </a:spcBef>
                        <a:spcAft>
                          <a:spcPts val="800"/>
                        </a:spcAft>
                      </a:pPr>
                      <a:r>
                        <a:rPr lang="en-US" sz="1800" b="1" i="1" dirty="0">
                          <a:effectLst/>
                          <a:latin typeface="+mn-lt"/>
                          <a:ea typeface="Times New Roman" panose="02020603050405020304" pitchFamily="18" charset="0"/>
                        </a:rPr>
                        <a:t> </a:t>
                      </a:r>
                      <a:endParaRPr lang="en-US" sz="1800" b="0" i="1" dirty="0">
                        <a:effectLst/>
                        <a:latin typeface="+mn-lt"/>
                        <a:ea typeface="Times New Roman" panose="02020603050405020304" pitchFamily="18" charset="0"/>
                      </a:endParaRPr>
                    </a:p>
                    <a:p>
                      <a:pPr marL="0" marR="0" algn="ctr">
                        <a:lnSpc>
                          <a:spcPct val="107000"/>
                        </a:lnSpc>
                        <a:spcBef>
                          <a:spcPts val="0"/>
                        </a:spcBef>
                        <a:spcAft>
                          <a:spcPts val="800"/>
                        </a:spcAft>
                      </a:pPr>
                      <a:r>
                        <a:rPr lang="en-US" sz="1800" b="1" dirty="0">
                          <a:effectLst/>
                          <a:latin typeface="+mn-lt"/>
                          <a:ea typeface="Times New Roman" panose="02020603050405020304" pitchFamily="18" charset="0"/>
                        </a:rPr>
                        <a:t>Cramer’s V </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07000"/>
                        </a:lnSpc>
                        <a:spcBef>
                          <a:spcPts val="0"/>
                        </a:spcBef>
                        <a:spcAft>
                          <a:spcPts val="800"/>
                        </a:spcAft>
                      </a:pPr>
                      <a:r>
                        <a:rPr lang="en-US" sz="1800" b="1" dirty="0">
                          <a:effectLst/>
                          <a:latin typeface="+mn-lt"/>
                          <a:ea typeface="Times New Roman" panose="02020603050405020304" pitchFamily="18" charset="0"/>
                        </a:rPr>
                        <a:t>Health Literacy Education Use </a:t>
                      </a:r>
                      <a:endParaRPr lang="en-US" sz="1800" dirty="0">
                        <a:effectLst/>
                        <a:latin typeface="+mn-lt"/>
                        <a:ea typeface="Calibri" panose="020F0502020204030204" pitchFamily="34" charset="0"/>
                      </a:endParaRPr>
                    </a:p>
                    <a:p>
                      <a:pPr marL="0" marR="0" algn="ctr">
                        <a:lnSpc>
                          <a:spcPct val="107000"/>
                        </a:lnSpc>
                        <a:spcBef>
                          <a:spcPts val="0"/>
                        </a:spcBef>
                        <a:spcAft>
                          <a:spcPts val="800"/>
                        </a:spcAft>
                      </a:pPr>
                      <a:r>
                        <a:rPr lang="en-US" sz="1800" b="1" dirty="0">
                          <a:effectLst/>
                          <a:latin typeface="+mn-lt"/>
                          <a:ea typeface="Times New Roman" panose="02020603050405020304" pitchFamily="18" charset="0"/>
                        </a:rPr>
                        <a:t>Frequencies [</a:t>
                      </a:r>
                      <a:r>
                        <a:rPr lang="en-US" sz="1800" b="1" i="1" dirty="0">
                          <a:effectLst/>
                          <a:latin typeface="+mn-lt"/>
                          <a:ea typeface="Times New Roman" panose="02020603050405020304" pitchFamily="18" charset="0"/>
                        </a:rPr>
                        <a:t>n</a:t>
                      </a:r>
                      <a:r>
                        <a:rPr lang="en-US" sz="1800" b="1"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02919599"/>
                  </a:ext>
                </a:extLst>
              </a:tr>
              <a:tr h="29396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800"/>
                        </a:spcAft>
                      </a:pPr>
                      <a:r>
                        <a:rPr lang="en-US" sz="1800" b="1" dirty="0">
                          <a:effectLst/>
                          <a:latin typeface="+mn-lt"/>
                          <a:ea typeface="Times New Roman" panose="02020603050405020304" pitchFamily="18" charset="0"/>
                        </a:rPr>
                        <a:t>Low Use</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800" b="1" dirty="0">
                          <a:effectLst/>
                          <a:latin typeface="+mn-lt"/>
                          <a:ea typeface="Times New Roman" panose="02020603050405020304" pitchFamily="18" charset="0"/>
                        </a:rPr>
                        <a:t>Medium Use </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800" b="1" dirty="0">
                          <a:effectLst/>
                          <a:latin typeface="+mn-lt"/>
                          <a:ea typeface="Times New Roman" panose="02020603050405020304" pitchFamily="18" charset="0"/>
                        </a:rPr>
                        <a:t>High Use</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54027"/>
                  </a:ext>
                </a:extLst>
              </a:tr>
              <a:tr h="825510">
                <a:tc>
                  <a:txBody>
                    <a:bodyPr/>
                    <a:lstStyle/>
                    <a:p>
                      <a:pPr marL="0" marR="0">
                        <a:lnSpc>
                          <a:spcPct val="100000"/>
                        </a:lnSpc>
                        <a:spcBef>
                          <a:spcPts val="0"/>
                        </a:spcBef>
                        <a:spcAft>
                          <a:spcPts val="0"/>
                        </a:spcAft>
                      </a:pPr>
                      <a:r>
                        <a:rPr lang="en-US" sz="1800" dirty="0">
                          <a:effectLst/>
                          <a:latin typeface="+mn-lt"/>
                          <a:ea typeface="Times New Roman" panose="02020603050405020304" pitchFamily="18" charset="0"/>
                        </a:rPr>
                        <a:t>Department Role</a:t>
                      </a:r>
                      <a:endParaRPr lang="en-US" sz="1800" dirty="0">
                        <a:effectLst/>
                        <a:latin typeface="+mn-lt"/>
                        <a:ea typeface="Calibri" panose="020F0502020204030204" pitchFamily="34" charset="0"/>
                      </a:endParaRPr>
                    </a:p>
                    <a:p>
                      <a:pPr marL="0" marR="0">
                        <a:lnSpc>
                          <a:spcPct val="100000"/>
                        </a:lnSpc>
                        <a:spcBef>
                          <a:spcPts val="0"/>
                        </a:spcBef>
                        <a:spcAft>
                          <a:spcPts val="0"/>
                        </a:spcAft>
                      </a:pPr>
                      <a:r>
                        <a:rPr lang="en-US" sz="1800" dirty="0">
                          <a:effectLst/>
                          <a:latin typeface="+mn-lt"/>
                          <a:ea typeface="Times New Roman" panose="02020603050405020304" pitchFamily="18" charset="0"/>
                        </a:rPr>
                        <a:t>     Administration</a:t>
                      </a:r>
                      <a:endParaRPr lang="en-US" sz="1800" dirty="0">
                        <a:effectLst/>
                        <a:latin typeface="+mn-lt"/>
                        <a:ea typeface="Calibri" panose="020F0502020204030204" pitchFamily="34" charset="0"/>
                      </a:endParaRPr>
                    </a:p>
                    <a:p>
                      <a:pPr marL="0" marR="0">
                        <a:lnSpc>
                          <a:spcPct val="100000"/>
                        </a:lnSpc>
                        <a:spcBef>
                          <a:spcPts val="0"/>
                        </a:spcBef>
                        <a:spcAft>
                          <a:spcPts val="0"/>
                        </a:spcAft>
                      </a:pPr>
                      <a:r>
                        <a:rPr lang="en-US" sz="1800" dirty="0">
                          <a:effectLst/>
                          <a:latin typeface="+mn-lt"/>
                          <a:ea typeface="Times New Roman" panose="02020603050405020304" pitchFamily="18" charset="0"/>
                        </a:rPr>
                        <a:t>     Faculty or Dual</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.068</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.113</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15 (4%)</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298 (70%)</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0 (0%)</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66 (16%)</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 0 (0%)</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42 (10%)</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8829759"/>
                  </a:ext>
                </a:extLst>
              </a:tr>
              <a:tr h="1084231">
                <a:tc>
                  <a:txBody>
                    <a:bodyPr/>
                    <a:lstStyle/>
                    <a:p>
                      <a:pPr marL="0" marR="0">
                        <a:lnSpc>
                          <a:spcPct val="100000"/>
                        </a:lnSpc>
                        <a:spcBef>
                          <a:spcPts val="0"/>
                        </a:spcBef>
                        <a:spcAft>
                          <a:spcPts val="0"/>
                        </a:spcAft>
                      </a:pPr>
                      <a:r>
                        <a:rPr lang="en-US" sz="1800" dirty="0">
                          <a:effectLst/>
                          <a:latin typeface="+mn-lt"/>
                          <a:ea typeface="Times New Roman" panose="02020603050405020304" pitchFamily="18" charset="0"/>
                        </a:rPr>
                        <a:t>Location of Work Time</a:t>
                      </a:r>
                      <a:endParaRPr lang="en-US" sz="1800" dirty="0">
                        <a:effectLst/>
                        <a:latin typeface="+mn-lt"/>
                        <a:ea typeface="Calibri" panose="020F0502020204030204" pitchFamily="34" charset="0"/>
                      </a:endParaRPr>
                    </a:p>
                    <a:p>
                      <a:pPr marL="0" marR="0">
                        <a:lnSpc>
                          <a:spcPct val="100000"/>
                        </a:lnSpc>
                        <a:spcBef>
                          <a:spcPts val="0"/>
                        </a:spcBef>
                        <a:spcAft>
                          <a:spcPts val="0"/>
                        </a:spcAft>
                      </a:pPr>
                      <a:r>
                        <a:rPr lang="en-US" sz="1800" dirty="0">
                          <a:effectLst/>
                          <a:latin typeface="+mn-lt"/>
                          <a:ea typeface="Times New Roman" panose="02020603050405020304" pitchFamily="18" charset="0"/>
                        </a:rPr>
                        <a:t>     Administration</a:t>
                      </a:r>
                      <a:endParaRPr lang="en-US" sz="1800" dirty="0">
                        <a:effectLst/>
                        <a:latin typeface="+mn-lt"/>
                        <a:ea typeface="Calibri" panose="020F0502020204030204" pitchFamily="34" charset="0"/>
                      </a:endParaRPr>
                    </a:p>
                    <a:p>
                      <a:pPr marL="0" marR="0">
                        <a:lnSpc>
                          <a:spcPct val="100000"/>
                        </a:lnSpc>
                        <a:spcBef>
                          <a:spcPts val="0"/>
                        </a:spcBef>
                        <a:spcAft>
                          <a:spcPts val="0"/>
                        </a:spcAft>
                      </a:pPr>
                      <a:r>
                        <a:rPr lang="en-US" sz="1800" dirty="0">
                          <a:effectLst/>
                          <a:latin typeface="+mn-lt"/>
                          <a:ea typeface="Times New Roman" panose="02020603050405020304" pitchFamily="18" charset="0"/>
                        </a:rPr>
                        <a:t>     Faculty</a:t>
                      </a:r>
                      <a:endParaRPr lang="en-US" sz="1800" dirty="0">
                        <a:effectLst/>
                        <a:latin typeface="+mn-lt"/>
                        <a:ea typeface="Calibri" panose="020F0502020204030204" pitchFamily="34" charset="0"/>
                      </a:endParaRPr>
                    </a:p>
                    <a:p>
                      <a:pPr marL="0" marR="0">
                        <a:lnSpc>
                          <a:spcPct val="100000"/>
                        </a:lnSpc>
                        <a:spcBef>
                          <a:spcPts val="0"/>
                        </a:spcBef>
                        <a:spcAft>
                          <a:spcPts val="0"/>
                        </a:spcAft>
                      </a:pPr>
                      <a:r>
                        <a:rPr lang="en-US" sz="1800" dirty="0">
                          <a:effectLst/>
                          <a:latin typeface="+mn-lt"/>
                          <a:ea typeface="Times New Roman" panose="02020603050405020304" pitchFamily="18" charset="0"/>
                        </a:rPr>
                        <a:t>     Dual</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.039</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.111*</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22 (5%)</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280 (69%)</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0 (0%)</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65 (16%)</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0 (0%)</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42 (10%)</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8716160"/>
                  </a:ext>
                </a:extLst>
              </a:tr>
              <a:tr h="802513">
                <a:tc>
                  <a:txBody>
                    <a:bodyPr/>
                    <a:lstStyle/>
                    <a:p>
                      <a:pPr marL="0" marR="0">
                        <a:lnSpc>
                          <a:spcPct val="100000"/>
                        </a:lnSpc>
                        <a:spcBef>
                          <a:spcPts val="0"/>
                        </a:spcBef>
                        <a:spcAft>
                          <a:spcPts val="0"/>
                        </a:spcAft>
                      </a:pPr>
                      <a:r>
                        <a:rPr lang="en-US" sz="1800" dirty="0">
                          <a:effectLst/>
                          <a:latin typeface="+mn-lt"/>
                          <a:ea typeface="Times New Roman" panose="02020603050405020304" pitchFamily="18" charset="0"/>
                        </a:rPr>
                        <a:t>Size of Student Pop.</a:t>
                      </a:r>
                      <a:endParaRPr lang="en-US" sz="1800" dirty="0">
                        <a:effectLst/>
                        <a:latin typeface="+mn-lt"/>
                        <a:ea typeface="Calibri" panose="020F0502020204030204" pitchFamily="34" charset="0"/>
                      </a:endParaRPr>
                    </a:p>
                    <a:p>
                      <a:pPr marL="0" marR="0">
                        <a:lnSpc>
                          <a:spcPct val="100000"/>
                        </a:lnSpc>
                        <a:spcBef>
                          <a:spcPts val="0"/>
                        </a:spcBef>
                        <a:spcAft>
                          <a:spcPts val="0"/>
                        </a:spcAft>
                      </a:pPr>
                      <a:r>
                        <a:rPr lang="en-US" sz="1800" dirty="0">
                          <a:effectLst/>
                          <a:latin typeface="+mn-lt"/>
                          <a:ea typeface="Times New Roman" panose="02020603050405020304" pitchFamily="18" charset="0"/>
                        </a:rPr>
                        <a:t>     Less than 10,000</a:t>
                      </a:r>
                      <a:endParaRPr lang="en-US" sz="1800" dirty="0">
                        <a:effectLst/>
                        <a:latin typeface="+mn-lt"/>
                        <a:ea typeface="Calibri" panose="020F0502020204030204" pitchFamily="34" charset="0"/>
                      </a:endParaRPr>
                    </a:p>
                    <a:p>
                      <a:pPr marL="0" marR="0">
                        <a:lnSpc>
                          <a:spcPct val="100000"/>
                        </a:lnSpc>
                        <a:spcBef>
                          <a:spcPts val="0"/>
                        </a:spcBef>
                        <a:spcAft>
                          <a:spcPts val="0"/>
                        </a:spcAft>
                      </a:pPr>
                      <a:r>
                        <a:rPr lang="en-US" sz="1800" dirty="0">
                          <a:effectLst/>
                          <a:latin typeface="+mn-lt"/>
                          <a:ea typeface="Times New Roman" panose="02020603050405020304" pitchFamily="18" charset="0"/>
                        </a:rPr>
                        <a:t>     More than 10,000</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.195</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.193</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14 (16%)</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18 (21%)</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16 (18%)</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22 (25%)</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12 (14%)</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6 (7%)</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9436616"/>
                  </a:ext>
                </a:extLst>
              </a:tr>
              <a:tr h="802513">
                <a:tc>
                  <a:txBody>
                    <a:bodyPr/>
                    <a:lstStyle/>
                    <a:p>
                      <a:pPr marL="0" marR="0">
                        <a:lnSpc>
                          <a:spcPct val="100000"/>
                        </a:lnSpc>
                        <a:spcBef>
                          <a:spcPts val="0"/>
                        </a:spcBef>
                        <a:spcAft>
                          <a:spcPts val="0"/>
                        </a:spcAft>
                      </a:pPr>
                      <a:r>
                        <a:rPr lang="en-US" sz="1800" dirty="0">
                          <a:effectLst/>
                          <a:latin typeface="+mn-lt"/>
                          <a:ea typeface="Times New Roman" panose="02020603050405020304" pitchFamily="18" charset="0"/>
                        </a:rPr>
                        <a:t>Department Location</a:t>
                      </a:r>
                      <a:endParaRPr lang="en-US" sz="1800" dirty="0">
                        <a:effectLst/>
                        <a:latin typeface="+mn-lt"/>
                        <a:ea typeface="Calibri" panose="020F0502020204030204" pitchFamily="34" charset="0"/>
                      </a:endParaRPr>
                    </a:p>
                    <a:p>
                      <a:pPr marL="0" marR="0">
                        <a:lnSpc>
                          <a:spcPct val="100000"/>
                        </a:lnSpc>
                        <a:spcBef>
                          <a:spcPts val="0"/>
                        </a:spcBef>
                        <a:spcAft>
                          <a:spcPts val="0"/>
                        </a:spcAft>
                      </a:pPr>
                      <a:r>
                        <a:rPr lang="en-US" sz="1800" dirty="0">
                          <a:effectLst/>
                          <a:latin typeface="+mn-lt"/>
                          <a:ea typeface="Times New Roman" panose="02020603050405020304" pitchFamily="18" charset="0"/>
                        </a:rPr>
                        <a:t>     Education or Other</a:t>
                      </a:r>
                      <a:endParaRPr lang="en-US" sz="1800" dirty="0">
                        <a:effectLst/>
                        <a:latin typeface="+mn-lt"/>
                        <a:ea typeface="Calibri" panose="020F0502020204030204" pitchFamily="34" charset="0"/>
                      </a:endParaRPr>
                    </a:p>
                    <a:p>
                      <a:pPr marL="0" marR="0">
                        <a:lnSpc>
                          <a:spcPct val="100000"/>
                        </a:lnSpc>
                        <a:spcBef>
                          <a:spcPts val="0"/>
                        </a:spcBef>
                        <a:spcAft>
                          <a:spcPts val="0"/>
                        </a:spcAft>
                      </a:pPr>
                      <a:r>
                        <a:rPr lang="en-US" sz="1800" dirty="0">
                          <a:effectLst/>
                          <a:latin typeface="+mn-lt"/>
                          <a:ea typeface="Times New Roman" panose="02020603050405020304" pitchFamily="18" charset="0"/>
                        </a:rPr>
                        <a:t>     Health or Sciences</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.525</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.121</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9 (10%)</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23 (26%)</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15 (17%)</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23 (26%)</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5 (5%)</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13 (15%)</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9445891"/>
                  </a:ext>
                </a:extLst>
              </a:tr>
              <a:tr h="802513">
                <a:tc>
                  <a:txBody>
                    <a:bodyPr/>
                    <a:lstStyle/>
                    <a:p>
                      <a:pPr marL="0" marR="0">
                        <a:lnSpc>
                          <a:spcPct val="100000"/>
                        </a:lnSpc>
                        <a:spcBef>
                          <a:spcPts val="0"/>
                        </a:spcBef>
                        <a:spcAft>
                          <a:spcPts val="0"/>
                        </a:spcAft>
                      </a:pPr>
                      <a:r>
                        <a:rPr lang="en-US" sz="1800" dirty="0">
                          <a:effectLst/>
                          <a:latin typeface="+mn-lt"/>
                          <a:ea typeface="Times New Roman" panose="02020603050405020304" pitchFamily="18" charset="0"/>
                        </a:rPr>
                        <a:t>Institution Type</a:t>
                      </a:r>
                      <a:endParaRPr lang="en-US" sz="1800" dirty="0">
                        <a:effectLst/>
                        <a:latin typeface="+mn-lt"/>
                        <a:ea typeface="Calibri" panose="020F0502020204030204" pitchFamily="34" charset="0"/>
                      </a:endParaRPr>
                    </a:p>
                    <a:p>
                      <a:pPr marL="0" marR="0">
                        <a:lnSpc>
                          <a:spcPct val="100000"/>
                        </a:lnSpc>
                        <a:spcBef>
                          <a:spcPts val="0"/>
                        </a:spcBef>
                        <a:spcAft>
                          <a:spcPts val="0"/>
                        </a:spcAft>
                      </a:pPr>
                      <a:r>
                        <a:rPr lang="en-US" sz="1800" dirty="0">
                          <a:effectLst/>
                          <a:latin typeface="+mn-lt"/>
                          <a:ea typeface="Times New Roman" panose="02020603050405020304" pitchFamily="18" charset="0"/>
                        </a:rPr>
                        <a:t>     Doctoral University</a:t>
                      </a:r>
                      <a:endParaRPr lang="en-US" sz="1800" dirty="0">
                        <a:effectLst/>
                        <a:latin typeface="+mn-lt"/>
                        <a:ea typeface="Calibri" panose="020F0502020204030204" pitchFamily="34" charset="0"/>
                      </a:endParaRPr>
                    </a:p>
                    <a:p>
                      <a:pPr marL="0" marR="0">
                        <a:lnSpc>
                          <a:spcPct val="100000"/>
                        </a:lnSpc>
                        <a:spcBef>
                          <a:spcPts val="0"/>
                        </a:spcBef>
                        <a:spcAft>
                          <a:spcPts val="0"/>
                        </a:spcAft>
                      </a:pPr>
                      <a:r>
                        <a:rPr lang="en-US" sz="1800" dirty="0">
                          <a:effectLst/>
                          <a:latin typeface="+mn-lt"/>
                          <a:ea typeface="Times New Roman" panose="02020603050405020304" pitchFamily="18" charset="0"/>
                        </a:rPr>
                        <a:t>     Master’s or Bac.</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.240</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.180</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16 (18%)</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16 (18%)</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19 (22%)</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19 (22%)</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5 (6%)</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13 (15%)</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441241"/>
                  </a:ext>
                </a:extLst>
              </a:tr>
              <a:tr h="802513">
                <a:tc>
                  <a:txBody>
                    <a:bodyPr/>
                    <a:lstStyle/>
                    <a:p>
                      <a:pPr marL="0" marR="0">
                        <a:lnSpc>
                          <a:spcPct val="100000"/>
                        </a:lnSpc>
                        <a:spcBef>
                          <a:spcPts val="0"/>
                        </a:spcBef>
                        <a:spcAft>
                          <a:spcPts val="0"/>
                        </a:spcAft>
                      </a:pPr>
                      <a:r>
                        <a:rPr lang="en-US" sz="1800">
                          <a:effectLst/>
                          <a:latin typeface="+mn-lt"/>
                          <a:ea typeface="Times New Roman" panose="02020603050405020304" pitchFamily="18" charset="0"/>
                        </a:rPr>
                        <a:t>Yrs. Of Program Existence</a:t>
                      </a:r>
                      <a:endParaRPr lang="en-US" sz="1800">
                        <a:effectLst/>
                        <a:latin typeface="+mn-lt"/>
                        <a:ea typeface="Calibri" panose="020F0502020204030204" pitchFamily="34" charset="0"/>
                      </a:endParaRPr>
                    </a:p>
                    <a:p>
                      <a:pPr marL="0" marR="0">
                        <a:lnSpc>
                          <a:spcPct val="100000"/>
                        </a:lnSpc>
                        <a:spcBef>
                          <a:spcPts val="0"/>
                        </a:spcBef>
                        <a:spcAft>
                          <a:spcPts val="0"/>
                        </a:spcAft>
                      </a:pPr>
                      <a:r>
                        <a:rPr lang="en-US" sz="1800">
                          <a:effectLst/>
                          <a:latin typeface="+mn-lt"/>
                          <a:ea typeface="Times New Roman" panose="02020603050405020304" pitchFamily="18" charset="0"/>
                        </a:rPr>
                        <a:t>     Less than 10 yrs.</a:t>
                      </a:r>
                      <a:endParaRPr lang="en-US" sz="1800">
                        <a:effectLst/>
                        <a:latin typeface="+mn-lt"/>
                        <a:ea typeface="Calibri" panose="020F0502020204030204" pitchFamily="34" charset="0"/>
                      </a:endParaRPr>
                    </a:p>
                    <a:p>
                      <a:pPr marL="0" marR="0">
                        <a:lnSpc>
                          <a:spcPct val="100000"/>
                        </a:lnSpc>
                        <a:spcBef>
                          <a:spcPts val="0"/>
                        </a:spcBef>
                        <a:spcAft>
                          <a:spcPts val="0"/>
                        </a:spcAft>
                      </a:pPr>
                      <a:r>
                        <a:rPr lang="en-US" sz="1800">
                          <a:effectLst/>
                          <a:latin typeface="+mn-lt"/>
                          <a:ea typeface="Times New Roman" panose="02020603050405020304" pitchFamily="18" charset="0"/>
                        </a:rPr>
                        <a:t>     More than 10 yrs.</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.104</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.227</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4 (5%)</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28 (32%)</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 (1%)</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37 (42%)</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0 (0%)</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18 (21%)</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6246624"/>
                  </a:ext>
                </a:extLst>
              </a:tr>
              <a:tr h="802513">
                <a:tc>
                  <a:txBody>
                    <a:bodyPr/>
                    <a:lstStyle/>
                    <a:p>
                      <a:pPr marL="0" marR="0">
                        <a:lnSpc>
                          <a:spcPct val="100000"/>
                        </a:lnSpc>
                        <a:spcBef>
                          <a:spcPts val="0"/>
                        </a:spcBef>
                        <a:spcAft>
                          <a:spcPts val="0"/>
                        </a:spcAft>
                      </a:pPr>
                      <a:r>
                        <a:rPr lang="en-US" sz="1800">
                          <a:effectLst/>
                          <a:latin typeface="+mn-lt"/>
                          <a:ea typeface="Times New Roman" panose="02020603050405020304" pitchFamily="18" charset="0"/>
                        </a:rPr>
                        <a:t>Yrs. ASHA Accredited</a:t>
                      </a:r>
                      <a:endParaRPr lang="en-US" sz="1800">
                        <a:effectLst/>
                        <a:latin typeface="+mn-lt"/>
                        <a:ea typeface="Calibri" panose="020F0502020204030204" pitchFamily="34" charset="0"/>
                      </a:endParaRPr>
                    </a:p>
                    <a:p>
                      <a:pPr marL="0" marR="0">
                        <a:lnSpc>
                          <a:spcPct val="100000"/>
                        </a:lnSpc>
                        <a:spcBef>
                          <a:spcPts val="0"/>
                        </a:spcBef>
                        <a:spcAft>
                          <a:spcPts val="0"/>
                        </a:spcAft>
                      </a:pPr>
                      <a:r>
                        <a:rPr lang="en-US" sz="1800">
                          <a:effectLst/>
                          <a:latin typeface="+mn-lt"/>
                          <a:ea typeface="Times New Roman" panose="02020603050405020304" pitchFamily="18" charset="0"/>
                        </a:rPr>
                        <a:t>    Less than 10 yrs.</a:t>
                      </a:r>
                      <a:endParaRPr lang="en-US" sz="1800">
                        <a:effectLst/>
                        <a:latin typeface="+mn-lt"/>
                        <a:ea typeface="Calibri" panose="020F0502020204030204" pitchFamily="34" charset="0"/>
                      </a:endParaRPr>
                    </a:p>
                    <a:p>
                      <a:pPr marL="0" marR="0">
                        <a:lnSpc>
                          <a:spcPct val="100000"/>
                        </a:lnSpc>
                        <a:spcBef>
                          <a:spcPts val="0"/>
                        </a:spcBef>
                        <a:spcAft>
                          <a:spcPts val="0"/>
                        </a:spcAft>
                      </a:pPr>
                      <a:r>
                        <a:rPr lang="en-US" sz="1800">
                          <a:effectLst/>
                          <a:latin typeface="+mn-lt"/>
                          <a:ea typeface="Times New Roman" panose="02020603050405020304" pitchFamily="18" charset="0"/>
                        </a:rPr>
                        <a:t>     More than 10 yrs.</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.492</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.127</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4 (5%)</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28 (32%)</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2 (2%)</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36 (41%)</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 (1%)</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17 (19%)</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3148454"/>
                  </a:ext>
                </a:extLst>
              </a:tr>
              <a:tr h="802513">
                <a:tc>
                  <a:txBody>
                    <a:bodyPr/>
                    <a:lstStyle/>
                    <a:p>
                      <a:pPr marL="0" marR="0">
                        <a:lnSpc>
                          <a:spcPct val="100000"/>
                        </a:lnSpc>
                        <a:spcBef>
                          <a:spcPts val="0"/>
                        </a:spcBef>
                        <a:spcAft>
                          <a:spcPts val="0"/>
                        </a:spcAft>
                      </a:pPr>
                      <a:r>
                        <a:rPr lang="en-US" sz="1800">
                          <a:effectLst/>
                          <a:latin typeface="+mn-lt"/>
                          <a:ea typeface="Times New Roman" panose="02020603050405020304" pitchFamily="18" charset="0"/>
                        </a:rPr>
                        <a:t>Number of Faculty</a:t>
                      </a:r>
                      <a:endParaRPr lang="en-US" sz="1800">
                        <a:effectLst/>
                        <a:latin typeface="+mn-lt"/>
                        <a:ea typeface="Calibri" panose="020F0502020204030204" pitchFamily="34" charset="0"/>
                      </a:endParaRPr>
                    </a:p>
                    <a:p>
                      <a:pPr marL="0" marR="0">
                        <a:lnSpc>
                          <a:spcPct val="100000"/>
                        </a:lnSpc>
                        <a:spcBef>
                          <a:spcPts val="0"/>
                        </a:spcBef>
                        <a:spcAft>
                          <a:spcPts val="0"/>
                        </a:spcAft>
                      </a:pPr>
                      <a:r>
                        <a:rPr lang="en-US" sz="1800">
                          <a:effectLst/>
                          <a:latin typeface="+mn-lt"/>
                          <a:ea typeface="Times New Roman" panose="02020603050405020304" pitchFamily="18" charset="0"/>
                        </a:rPr>
                        <a:t>     Less than 10</a:t>
                      </a:r>
                      <a:endParaRPr lang="en-US" sz="1800">
                        <a:effectLst/>
                        <a:latin typeface="+mn-lt"/>
                        <a:ea typeface="Calibri" panose="020F0502020204030204" pitchFamily="34" charset="0"/>
                      </a:endParaRPr>
                    </a:p>
                    <a:p>
                      <a:pPr marL="0" marR="0">
                        <a:lnSpc>
                          <a:spcPct val="100000"/>
                        </a:lnSpc>
                        <a:spcBef>
                          <a:spcPts val="0"/>
                        </a:spcBef>
                        <a:spcAft>
                          <a:spcPts val="0"/>
                        </a:spcAft>
                      </a:pPr>
                      <a:r>
                        <a:rPr lang="en-US" sz="1800">
                          <a:effectLst/>
                          <a:latin typeface="+mn-lt"/>
                          <a:ea typeface="Times New Roman" panose="02020603050405020304" pitchFamily="18" charset="0"/>
                        </a:rPr>
                        <a:t>     More than 10</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.840</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.063</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15 (17%)</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17 (19%)</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16 (18%)</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22 (25%)</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9 (46%)</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9 (55%)</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07518"/>
                  </a:ext>
                </a:extLst>
              </a:tr>
              <a:tr h="802513">
                <a:tc>
                  <a:txBody>
                    <a:bodyPr/>
                    <a:lstStyle/>
                    <a:p>
                      <a:pPr marL="0" marR="0">
                        <a:lnSpc>
                          <a:spcPct val="100000"/>
                        </a:lnSpc>
                        <a:spcBef>
                          <a:spcPts val="0"/>
                        </a:spcBef>
                        <a:spcAft>
                          <a:spcPts val="0"/>
                        </a:spcAft>
                      </a:pPr>
                      <a:r>
                        <a:rPr lang="en-US" sz="1800">
                          <a:effectLst/>
                          <a:latin typeface="+mn-lt"/>
                          <a:ea typeface="Times New Roman" panose="02020603050405020304" pitchFamily="18" charset="0"/>
                        </a:rPr>
                        <a:t>Clinic Location</a:t>
                      </a:r>
                      <a:endParaRPr lang="en-US" sz="1800">
                        <a:effectLst/>
                        <a:latin typeface="+mn-lt"/>
                        <a:ea typeface="Calibri" panose="020F0502020204030204" pitchFamily="34" charset="0"/>
                      </a:endParaRPr>
                    </a:p>
                    <a:p>
                      <a:pPr marL="0" marR="0">
                        <a:lnSpc>
                          <a:spcPct val="100000"/>
                        </a:lnSpc>
                        <a:spcBef>
                          <a:spcPts val="0"/>
                        </a:spcBef>
                        <a:spcAft>
                          <a:spcPts val="0"/>
                        </a:spcAft>
                      </a:pPr>
                      <a:r>
                        <a:rPr lang="en-US" sz="1800">
                          <a:effectLst/>
                          <a:latin typeface="+mn-lt"/>
                          <a:ea typeface="Times New Roman" panose="02020603050405020304" pitchFamily="18" charset="0"/>
                        </a:rPr>
                        <a:t>      On campus</a:t>
                      </a:r>
                      <a:endParaRPr lang="en-US" sz="1800">
                        <a:effectLst/>
                        <a:latin typeface="+mn-lt"/>
                        <a:ea typeface="Calibri" panose="020F0502020204030204" pitchFamily="34" charset="0"/>
                      </a:endParaRPr>
                    </a:p>
                    <a:p>
                      <a:pPr marL="0" marR="0">
                        <a:lnSpc>
                          <a:spcPct val="100000"/>
                        </a:lnSpc>
                        <a:spcBef>
                          <a:spcPts val="0"/>
                        </a:spcBef>
                        <a:spcAft>
                          <a:spcPts val="0"/>
                        </a:spcAft>
                      </a:pPr>
                      <a:r>
                        <a:rPr lang="en-US" sz="1800">
                          <a:effectLst/>
                          <a:latin typeface="+mn-lt"/>
                          <a:ea typeface="Times New Roman" panose="02020603050405020304" pitchFamily="18" charset="0"/>
                        </a:rPr>
                        <a:t>      Off campus</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.682</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.093</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28 (32%)</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4 (5%)</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33 (38%)</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5 (6%)</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17 (19%)</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 (1%)</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6447352"/>
                  </a:ext>
                </a:extLst>
              </a:tr>
              <a:tr h="1302756">
                <a:tc>
                  <a:txBody>
                    <a:bodyPr/>
                    <a:lstStyle/>
                    <a:p>
                      <a:pPr marL="0" marR="0">
                        <a:lnSpc>
                          <a:spcPct val="100000"/>
                        </a:lnSpc>
                        <a:spcBef>
                          <a:spcPts val="0"/>
                        </a:spcBef>
                        <a:spcAft>
                          <a:spcPts val="0"/>
                        </a:spcAft>
                      </a:pPr>
                      <a:r>
                        <a:rPr lang="en-US" sz="1800" dirty="0">
                          <a:effectLst/>
                          <a:latin typeface="+mn-lt"/>
                          <a:ea typeface="Times New Roman" panose="02020603050405020304" pitchFamily="18" charset="0"/>
                        </a:rPr>
                        <a:t>Yrs. Of SLP Experience</a:t>
                      </a:r>
                      <a:endParaRPr lang="en-US" sz="1800" dirty="0">
                        <a:effectLst/>
                        <a:latin typeface="+mn-lt"/>
                        <a:ea typeface="Calibri" panose="020F0502020204030204" pitchFamily="34" charset="0"/>
                      </a:endParaRPr>
                    </a:p>
                    <a:p>
                      <a:pPr marL="0" marR="0">
                        <a:lnSpc>
                          <a:spcPct val="100000"/>
                        </a:lnSpc>
                        <a:spcBef>
                          <a:spcPts val="0"/>
                        </a:spcBef>
                        <a:spcAft>
                          <a:spcPts val="0"/>
                        </a:spcAft>
                      </a:pPr>
                      <a:r>
                        <a:rPr lang="en-US" sz="1800" dirty="0">
                          <a:effectLst/>
                          <a:latin typeface="+mn-lt"/>
                          <a:ea typeface="Times New Roman" panose="02020603050405020304" pitchFamily="18" charset="0"/>
                        </a:rPr>
                        <a:t>     Less than 20 yrs.</a:t>
                      </a:r>
                      <a:endParaRPr lang="en-US" sz="1800" dirty="0">
                        <a:effectLst/>
                        <a:latin typeface="+mn-lt"/>
                        <a:ea typeface="Calibri" panose="020F0502020204030204" pitchFamily="34" charset="0"/>
                      </a:endParaRPr>
                    </a:p>
                    <a:p>
                      <a:pPr marL="0" marR="0">
                        <a:lnSpc>
                          <a:spcPct val="100000"/>
                        </a:lnSpc>
                        <a:spcBef>
                          <a:spcPts val="0"/>
                        </a:spcBef>
                        <a:spcAft>
                          <a:spcPts val="0"/>
                        </a:spcAft>
                      </a:pPr>
                      <a:r>
                        <a:rPr lang="en-US" sz="1800" dirty="0">
                          <a:effectLst/>
                          <a:latin typeface="+mn-lt"/>
                          <a:ea typeface="Times New Roman" panose="02020603050405020304" pitchFamily="18" charset="0"/>
                        </a:rPr>
                        <a:t>     More than 20 yrs.</a:t>
                      </a:r>
                      <a:endParaRPr lang="en-US" sz="1800" dirty="0">
                        <a:effectLst/>
                        <a:latin typeface="+mn-lt"/>
                        <a:ea typeface="Calibri" panose="020F0502020204030204" pitchFamily="34" charset="0"/>
                      </a:endParaRPr>
                    </a:p>
                    <a:p>
                      <a:pPr marL="0" marR="0">
                        <a:lnSpc>
                          <a:spcPct val="100000"/>
                        </a:lnSpc>
                        <a:spcBef>
                          <a:spcPts val="0"/>
                        </a:spcBef>
                        <a:spcAft>
                          <a:spcPts val="0"/>
                        </a:spcAft>
                      </a:pPr>
                      <a:r>
                        <a:rPr lang="en-US" sz="1800" dirty="0">
                          <a:effectLst/>
                          <a:latin typeface="+mn-lt"/>
                          <a:ea typeface="Times New Roman" panose="02020603050405020304" pitchFamily="18" charset="0"/>
                        </a:rPr>
                        <a:t>     Not a SLP</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.032</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.245*</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7 (8%)</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21 (24%)</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4 (5%)</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14 (16%)</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23 (26%)</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 (1%)</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11 (13%)</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5 (6%)</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2 (2.3%)</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5407601"/>
                  </a:ext>
                </a:extLst>
              </a:tr>
            </a:tbl>
          </a:graphicData>
        </a:graphic>
      </p:graphicFrame>
      <p:sp>
        <p:nvSpPr>
          <p:cNvPr id="15" name="TextBox 14">
            <a:extLst>
              <a:ext uri="{FF2B5EF4-FFF2-40B4-BE49-F238E27FC236}">
                <a16:creationId xmlns:a16="http://schemas.microsoft.com/office/drawing/2014/main" id="{F84431AC-87B9-4DD0-B690-33EFE8A6EDAF}"/>
              </a:ext>
            </a:extLst>
          </p:cNvPr>
          <p:cNvSpPr txBox="1"/>
          <p:nvPr/>
        </p:nvSpPr>
        <p:spPr>
          <a:xfrm>
            <a:off x="15313757" y="7807855"/>
            <a:ext cx="11353800" cy="523220"/>
          </a:xfrm>
          <a:prstGeom prst="rect">
            <a:avLst/>
          </a:prstGeom>
          <a:noFill/>
        </p:spPr>
        <p:txBody>
          <a:bodyPr wrap="square" rtlCol="0">
            <a:spAutoFit/>
          </a:bodyPr>
          <a:lstStyle/>
          <a:p>
            <a:r>
              <a:rPr lang="en-US" sz="2800" b="1" i="1" dirty="0"/>
              <a:t>SLP Demographics and Health Literacy Education</a:t>
            </a:r>
            <a:endParaRPr lang="en-US" sz="2800" b="1" dirty="0"/>
          </a:p>
        </p:txBody>
      </p:sp>
      <p:graphicFrame>
        <p:nvGraphicFramePr>
          <p:cNvPr id="16" name="Table 15">
            <a:extLst>
              <a:ext uri="{FF2B5EF4-FFF2-40B4-BE49-F238E27FC236}">
                <a16:creationId xmlns:a16="http://schemas.microsoft.com/office/drawing/2014/main" id="{C070CC6B-45A8-4B36-A447-287AFE248585}"/>
              </a:ext>
            </a:extLst>
          </p:cNvPr>
          <p:cNvGraphicFramePr>
            <a:graphicFrameLocks noGrp="1"/>
          </p:cNvGraphicFramePr>
          <p:nvPr>
            <p:extLst>
              <p:ext uri="{D42A27DB-BD31-4B8C-83A1-F6EECF244321}">
                <p14:modId xmlns:p14="http://schemas.microsoft.com/office/powerpoint/2010/main" val="1987159823"/>
              </p:ext>
            </p:extLst>
          </p:nvPr>
        </p:nvGraphicFramePr>
        <p:xfrm>
          <a:off x="15313757" y="19602769"/>
          <a:ext cx="13222743" cy="12867865"/>
        </p:xfrm>
        <a:graphic>
          <a:graphicData uri="http://schemas.openxmlformats.org/drawingml/2006/table">
            <a:tbl>
              <a:tblPr bandRow="1"/>
              <a:tblGrid>
                <a:gridCol w="3679293">
                  <a:extLst>
                    <a:ext uri="{9D8B030D-6E8A-4147-A177-3AD203B41FA5}">
                      <a16:colId xmlns:a16="http://schemas.microsoft.com/office/drawing/2014/main" val="3778456309"/>
                    </a:ext>
                  </a:extLst>
                </a:gridCol>
                <a:gridCol w="1362700">
                  <a:extLst>
                    <a:ext uri="{9D8B030D-6E8A-4147-A177-3AD203B41FA5}">
                      <a16:colId xmlns:a16="http://schemas.microsoft.com/office/drawing/2014/main" val="2500143257"/>
                    </a:ext>
                  </a:extLst>
                </a:gridCol>
                <a:gridCol w="1907782">
                  <a:extLst>
                    <a:ext uri="{9D8B030D-6E8A-4147-A177-3AD203B41FA5}">
                      <a16:colId xmlns:a16="http://schemas.microsoft.com/office/drawing/2014/main" val="3413902586"/>
                    </a:ext>
                  </a:extLst>
                </a:gridCol>
                <a:gridCol w="2106131">
                  <a:extLst>
                    <a:ext uri="{9D8B030D-6E8A-4147-A177-3AD203B41FA5}">
                      <a16:colId xmlns:a16="http://schemas.microsoft.com/office/drawing/2014/main" val="694630624"/>
                    </a:ext>
                  </a:extLst>
                </a:gridCol>
                <a:gridCol w="2106131">
                  <a:extLst>
                    <a:ext uri="{9D8B030D-6E8A-4147-A177-3AD203B41FA5}">
                      <a16:colId xmlns:a16="http://schemas.microsoft.com/office/drawing/2014/main" val="1962280878"/>
                    </a:ext>
                  </a:extLst>
                </a:gridCol>
                <a:gridCol w="2060706">
                  <a:extLst>
                    <a:ext uri="{9D8B030D-6E8A-4147-A177-3AD203B41FA5}">
                      <a16:colId xmlns:a16="http://schemas.microsoft.com/office/drawing/2014/main" val="4283918953"/>
                    </a:ext>
                  </a:extLst>
                </a:gridCol>
              </a:tblGrid>
              <a:tr h="769154">
                <a:tc rowSpan="2">
                  <a:txBody>
                    <a:bodyPr/>
                    <a:lstStyle/>
                    <a:p>
                      <a:pPr marL="0" marR="0" algn="just">
                        <a:lnSpc>
                          <a:spcPct val="100000"/>
                        </a:lnSpc>
                        <a:spcBef>
                          <a:spcPts val="0"/>
                        </a:spcBef>
                        <a:spcAft>
                          <a:spcPts val="0"/>
                        </a:spcAft>
                      </a:pPr>
                      <a:r>
                        <a:rPr lang="en-US" sz="1800" b="1"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just">
                        <a:lnSpc>
                          <a:spcPct val="100000"/>
                        </a:lnSpc>
                        <a:spcBef>
                          <a:spcPts val="0"/>
                        </a:spcBef>
                        <a:spcAft>
                          <a:spcPts val="0"/>
                        </a:spcAft>
                      </a:pPr>
                      <a:r>
                        <a:rPr lang="en-US" sz="1800" b="1"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just">
                        <a:lnSpc>
                          <a:spcPct val="100000"/>
                        </a:lnSpc>
                        <a:spcBef>
                          <a:spcPts val="0"/>
                        </a:spcBef>
                        <a:spcAft>
                          <a:spcPts val="0"/>
                        </a:spcAft>
                      </a:pPr>
                      <a:r>
                        <a:rPr lang="en-US" sz="1800" b="1" dirty="0">
                          <a:effectLst/>
                          <a:latin typeface="+mn-lt"/>
                          <a:ea typeface="Times New Roman" panose="02020603050405020304" pitchFamily="18" charset="0"/>
                        </a:rPr>
                        <a:t>Demographics</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00000"/>
                        </a:lnSpc>
                        <a:spcBef>
                          <a:spcPts val="0"/>
                        </a:spcBef>
                        <a:spcAft>
                          <a:spcPts val="0"/>
                        </a:spcAft>
                      </a:pPr>
                      <a:r>
                        <a:rPr lang="en-US" sz="1800" b="1"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b="1" i="1" baseline="30000" dirty="0">
                          <a:effectLst/>
                          <a:latin typeface="+mn-lt"/>
                          <a:ea typeface="Times New Roman" panose="02020603050405020304" pitchFamily="18" charset="0"/>
                        </a:rPr>
                        <a:t> </a:t>
                      </a:r>
                      <a:r>
                        <a:rPr lang="en-US" sz="1800" b="1" i="1" dirty="0">
                          <a:effectLst/>
                          <a:latin typeface="+mn-lt"/>
                          <a:ea typeface="Times New Roman" panose="02020603050405020304" pitchFamily="18" charset="0"/>
                        </a:rPr>
                        <a:t>X</a:t>
                      </a:r>
                      <a:r>
                        <a:rPr lang="en-US" sz="1800" b="1" i="1" baseline="30000" dirty="0">
                          <a:effectLst/>
                          <a:latin typeface="+mn-lt"/>
                          <a:ea typeface="Times New Roman" panose="02020603050405020304" pitchFamily="18" charset="0"/>
                        </a:rPr>
                        <a:t>2</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b="1" i="1" dirty="0">
                          <a:effectLst/>
                          <a:latin typeface="+mn-lt"/>
                          <a:ea typeface="Times New Roman" panose="02020603050405020304" pitchFamily="18" charset="0"/>
                        </a:rPr>
                        <a:t>p </a:t>
                      </a:r>
                      <a:r>
                        <a:rPr lang="en-US" sz="1800" b="1" dirty="0">
                          <a:effectLst/>
                          <a:latin typeface="+mn-lt"/>
                          <a:ea typeface="Times New Roman" panose="02020603050405020304" pitchFamily="18" charset="0"/>
                        </a:rPr>
                        <a:t>value</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00000"/>
                        </a:lnSpc>
                        <a:spcBef>
                          <a:spcPts val="0"/>
                        </a:spcBef>
                        <a:spcAft>
                          <a:spcPts val="0"/>
                        </a:spcAft>
                      </a:pPr>
                      <a:r>
                        <a:rPr lang="en-US" sz="1800" b="1" i="1"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b="1"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b="1" dirty="0">
                          <a:effectLst/>
                          <a:latin typeface="+mn-lt"/>
                          <a:ea typeface="Times New Roman" panose="02020603050405020304" pitchFamily="18" charset="0"/>
                        </a:rPr>
                        <a:t> Cramer’s V</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00000"/>
                        </a:lnSpc>
                        <a:spcBef>
                          <a:spcPts val="0"/>
                        </a:spcBef>
                        <a:spcAft>
                          <a:spcPts val="0"/>
                        </a:spcAft>
                      </a:pPr>
                      <a:r>
                        <a:rPr lang="en-US" sz="1800" b="1">
                          <a:effectLst/>
                          <a:latin typeface="+mn-lt"/>
                          <a:ea typeface="Times New Roman" panose="02020603050405020304" pitchFamily="18" charset="0"/>
                        </a:rPr>
                        <a:t>Improve Awareness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b="1">
                          <a:effectLst/>
                          <a:latin typeface="+mn-lt"/>
                          <a:ea typeface="Times New Roman" panose="02020603050405020304" pitchFamily="18" charset="0"/>
                        </a:rPr>
                        <a:t>Frequencies [</a:t>
                      </a:r>
                      <a:r>
                        <a:rPr lang="en-US" sz="1800" b="1" i="1">
                          <a:effectLst/>
                          <a:latin typeface="+mn-lt"/>
                          <a:ea typeface="Times New Roman" panose="02020603050405020304" pitchFamily="18" charset="0"/>
                        </a:rPr>
                        <a:t>n</a:t>
                      </a:r>
                      <a:r>
                        <a:rPr lang="en-US" sz="1800" b="1">
                          <a:effectLst/>
                          <a:latin typeface="+mn-lt"/>
                          <a:ea typeface="Times New Roman" panose="02020603050405020304" pitchFamily="18" charset="0"/>
                        </a:rPr>
                        <a:t> (%)]</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53294968"/>
                  </a:ext>
                </a:extLst>
              </a:tr>
              <a:tr h="65886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00000"/>
                        </a:lnSpc>
                        <a:spcBef>
                          <a:spcPts val="0"/>
                        </a:spcBef>
                        <a:spcAft>
                          <a:spcPts val="0"/>
                        </a:spcAft>
                      </a:pPr>
                      <a:r>
                        <a:rPr lang="en-US" sz="1800" b="1">
                          <a:effectLst/>
                          <a:latin typeface="+mn-lt"/>
                          <a:ea typeface="Times New Roman" panose="02020603050405020304" pitchFamily="18" charset="0"/>
                        </a:rPr>
                        <a:t>Low Use</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b="1">
                          <a:effectLst/>
                          <a:latin typeface="+mn-lt"/>
                          <a:ea typeface="Times New Roman" panose="02020603050405020304" pitchFamily="18" charset="0"/>
                        </a:rPr>
                        <a:t>Medium Use</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b="1">
                          <a:effectLst/>
                          <a:latin typeface="+mn-lt"/>
                          <a:ea typeface="Times New Roman" panose="02020603050405020304" pitchFamily="18" charset="0"/>
                        </a:rPr>
                        <a:t>High Use</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6085263"/>
                  </a:ext>
                </a:extLst>
              </a:tr>
              <a:tr h="1088302">
                <a:tc>
                  <a:txBody>
                    <a:bodyPr/>
                    <a:lstStyle/>
                    <a:p>
                      <a:pPr marL="0" marR="0">
                        <a:lnSpc>
                          <a:spcPct val="100000"/>
                        </a:lnSpc>
                        <a:spcBef>
                          <a:spcPts val="0"/>
                        </a:spcBef>
                        <a:spcAft>
                          <a:spcPts val="0"/>
                        </a:spcAft>
                      </a:pPr>
                      <a:r>
                        <a:rPr lang="en-US" sz="1800" dirty="0">
                          <a:effectLst/>
                          <a:latin typeface="+mn-lt"/>
                          <a:ea typeface="Times New Roman" panose="02020603050405020304" pitchFamily="18" charset="0"/>
                        </a:rPr>
                        <a:t>Department Role</a:t>
                      </a:r>
                      <a:endParaRPr lang="en-US" sz="1800" dirty="0">
                        <a:effectLst/>
                        <a:latin typeface="+mn-lt"/>
                        <a:ea typeface="Calibri" panose="020F0502020204030204" pitchFamily="34" charset="0"/>
                      </a:endParaRPr>
                    </a:p>
                    <a:p>
                      <a:pPr marL="0" marR="0">
                        <a:lnSpc>
                          <a:spcPct val="100000"/>
                        </a:lnSpc>
                        <a:spcBef>
                          <a:spcPts val="0"/>
                        </a:spcBef>
                        <a:spcAft>
                          <a:spcPts val="0"/>
                        </a:spcAft>
                      </a:pPr>
                      <a:r>
                        <a:rPr lang="en-US" sz="1800" dirty="0">
                          <a:effectLst/>
                          <a:latin typeface="+mn-lt"/>
                          <a:ea typeface="Times New Roman" panose="02020603050405020304" pitchFamily="18" charset="0"/>
                        </a:rPr>
                        <a:t>     Administration</a:t>
                      </a:r>
                      <a:endParaRPr lang="en-US" sz="1800" dirty="0">
                        <a:effectLst/>
                        <a:latin typeface="+mn-lt"/>
                        <a:ea typeface="Calibri" panose="020F0502020204030204" pitchFamily="34" charset="0"/>
                      </a:endParaRPr>
                    </a:p>
                    <a:p>
                      <a:pPr marL="0" marR="0">
                        <a:lnSpc>
                          <a:spcPct val="100000"/>
                        </a:lnSpc>
                        <a:spcBef>
                          <a:spcPts val="0"/>
                        </a:spcBef>
                        <a:spcAft>
                          <a:spcPts val="0"/>
                        </a:spcAft>
                      </a:pPr>
                      <a:r>
                        <a:rPr lang="en-US" sz="1800" dirty="0">
                          <a:effectLst/>
                          <a:latin typeface="+mn-lt"/>
                          <a:ea typeface="Times New Roman" panose="02020603050405020304" pitchFamily="18" charset="0"/>
                        </a:rPr>
                        <a:t>     Faculty or Dual</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.249</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.081</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13 (3%)</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275 (65%)</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 (0.2%)</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29 (7%)</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1 (.02%)</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102 (24%)</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0056859"/>
                  </a:ext>
                </a:extLst>
              </a:tr>
              <a:tr h="1088302">
                <a:tc>
                  <a:txBody>
                    <a:bodyPr/>
                    <a:lstStyle/>
                    <a:p>
                      <a:pPr marL="0" marR="0">
                        <a:lnSpc>
                          <a:spcPct val="100000"/>
                        </a:lnSpc>
                        <a:spcBef>
                          <a:spcPts val="0"/>
                        </a:spcBef>
                        <a:spcAft>
                          <a:spcPts val="0"/>
                        </a:spcAft>
                      </a:pPr>
                      <a:r>
                        <a:rPr lang="en-US" sz="1800">
                          <a:effectLst/>
                          <a:latin typeface="+mn-lt"/>
                          <a:ea typeface="Times New Roman" panose="02020603050405020304" pitchFamily="18" charset="0"/>
                        </a:rPr>
                        <a:t>Location of Work Time</a:t>
                      </a:r>
                      <a:endParaRPr lang="en-US" sz="1800">
                        <a:effectLst/>
                        <a:latin typeface="+mn-lt"/>
                        <a:ea typeface="Calibri" panose="020F0502020204030204" pitchFamily="34" charset="0"/>
                      </a:endParaRPr>
                    </a:p>
                    <a:p>
                      <a:pPr marL="0" marR="0">
                        <a:lnSpc>
                          <a:spcPct val="100000"/>
                        </a:lnSpc>
                        <a:spcBef>
                          <a:spcPts val="0"/>
                        </a:spcBef>
                        <a:spcAft>
                          <a:spcPts val="0"/>
                        </a:spcAft>
                      </a:pPr>
                      <a:r>
                        <a:rPr lang="en-US" sz="1800">
                          <a:effectLst/>
                          <a:latin typeface="+mn-lt"/>
                          <a:ea typeface="Times New Roman" panose="02020603050405020304" pitchFamily="18" charset="0"/>
                        </a:rPr>
                        <a:t>     Administration</a:t>
                      </a:r>
                      <a:endParaRPr lang="en-US" sz="1800">
                        <a:effectLst/>
                        <a:latin typeface="+mn-lt"/>
                        <a:ea typeface="Calibri" panose="020F0502020204030204" pitchFamily="34" charset="0"/>
                      </a:endParaRPr>
                    </a:p>
                    <a:p>
                      <a:pPr marL="0" marR="0">
                        <a:lnSpc>
                          <a:spcPct val="100000"/>
                        </a:lnSpc>
                        <a:spcBef>
                          <a:spcPts val="0"/>
                        </a:spcBef>
                        <a:spcAft>
                          <a:spcPts val="0"/>
                        </a:spcAft>
                      </a:pPr>
                      <a:r>
                        <a:rPr lang="en-US" sz="1800">
                          <a:effectLst/>
                          <a:latin typeface="+mn-lt"/>
                          <a:ea typeface="Times New Roman" panose="02020603050405020304" pitchFamily="18" charset="0"/>
                        </a:rPr>
                        <a:t>     Faculty or Dual</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.003</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.198**</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22 (5%)</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155 (62%)</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0 (0%)</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29 (7%)</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0 (0%)</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103 (26%)</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3336294"/>
                  </a:ext>
                </a:extLst>
              </a:tr>
              <a:tr h="1088302">
                <a:tc>
                  <a:txBody>
                    <a:bodyPr/>
                    <a:lstStyle/>
                    <a:p>
                      <a:pPr marL="0" marR="0">
                        <a:lnSpc>
                          <a:spcPct val="100000"/>
                        </a:lnSpc>
                        <a:spcBef>
                          <a:spcPts val="0"/>
                        </a:spcBef>
                        <a:spcAft>
                          <a:spcPts val="0"/>
                        </a:spcAft>
                      </a:pPr>
                      <a:r>
                        <a:rPr lang="en-US" sz="1800">
                          <a:effectLst/>
                          <a:latin typeface="+mn-lt"/>
                          <a:ea typeface="Times New Roman" panose="02020603050405020304" pitchFamily="18" charset="0"/>
                        </a:rPr>
                        <a:t>Size of Student Pop.</a:t>
                      </a:r>
                      <a:endParaRPr lang="en-US" sz="1800">
                        <a:effectLst/>
                        <a:latin typeface="+mn-lt"/>
                        <a:ea typeface="Calibri" panose="020F0502020204030204" pitchFamily="34" charset="0"/>
                      </a:endParaRPr>
                    </a:p>
                    <a:p>
                      <a:pPr marL="0" marR="0">
                        <a:lnSpc>
                          <a:spcPct val="100000"/>
                        </a:lnSpc>
                        <a:spcBef>
                          <a:spcPts val="0"/>
                        </a:spcBef>
                        <a:spcAft>
                          <a:spcPts val="0"/>
                        </a:spcAft>
                      </a:pPr>
                      <a:r>
                        <a:rPr lang="en-US" sz="1800">
                          <a:effectLst/>
                          <a:latin typeface="+mn-lt"/>
                          <a:ea typeface="Times New Roman" panose="02020603050405020304" pitchFamily="18" charset="0"/>
                        </a:rPr>
                        <a:t>     Less than 10,000</a:t>
                      </a:r>
                      <a:endParaRPr lang="en-US" sz="1800">
                        <a:effectLst/>
                        <a:latin typeface="+mn-lt"/>
                        <a:ea typeface="Calibri" panose="020F0502020204030204" pitchFamily="34" charset="0"/>
                      </a:endParaRPr>
                    </a:p>
                    <a:p>
                      <a:pPr marL="0" marR="0">
                        <a:lnSpc>
                          <a:spcPct val="100000"/>
                        </a:lnSpc>
                        <a:spcBef>
                          <a:spcPts val="0"/>
                        </a:spcBef>
                        <a:spcAft>
                          <a:spcPts val="0"/>
                        </a:spcAft>
                      </a:pPr>
                      <a:r>
                        <a:rPr lang="en-US" sz="1800">
                          <a:effectLst/>
                          <a:latin typeface="+mn-lt"/>
                          <a:ea typeface="Times New Roman" panose="02020603050405020304" pitchFamily="18" charset="0"/>
                        </a:rPr>
                        <a:t>     More than 10,000</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.502</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.125</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5 (6%)</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8 (9%)</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9 (10%)</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6 (7%)</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28 (32%)</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32 (36%)</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6233054"/>
                  </a:ext>
                </a:extLst>
              </a:tr>
              <a:tr h="1088302">
                <a:tc>
                  <a:txBody>
                    <a:bodyPr/>
                    <a:lstStyle/>
                    <a:p>
                      <a:pPr marL="0" marR="0">
                        <a:lnSpc>
                          <a:spcPct val="100000"/>
                        </a:lnSpc>
                        <a:spcBef>
                          <a:spcPts val="0"/>
                        </a:spcBef>
                        <a:spcAft>
                          <a:spcPts val="0"/>
                        </a:spcAft>
                      </a:pPr>
                      <a:r>
                        <a:rPr lang="en-US" sz="1800" dirty="0">
                          <a:effectLst/>
                          <a:latin typeface="+mn-lt"/>
                          <a:ea typeface="Times New Roman" panose="02020603050405020304" pitchFamily="18" charset="0"/>
                        </a:rPr>
                        <a:t>Department Location</a:t>
                      </a:r>
                      <a:endParaRPr lang="en-US" sz="1800" dirty="0">
                        <a:effectLst/>
                        <a:latin typeface="+mn-lt"/>
                        <a:ea typeface="Calibri" panose="020F0502020204030204" pitchFamily="34" charset="0"/>
                      </a:endParaRPr>
                    </a:p>
                    <a:p>
                      <a:pPr marL="0" marR="0">
                        <a:lnSpc>
                          <a:spcPct val="100000"/>
                        </a:lnSpc>
                        <a:spcBef>
                          <a:spcPts val="0"/>
                        </a:spcBef>
                        <a:spcAft>
                          <a:spcPts val="0"/>
                        </a:spcAft>
                      </a:pPr>
                      <a:r>
                        <a:rPr lang="en-US" sz="1800" dirty="0">
                          <a:effectLst/>
                          <a:latin typeface="+mn-lt"/>
                          <a:ea typeface="Times New Roman" panose="02020603050405020304" pitchFamily="18" charset="0"/>
                        </a:rPr>
                        <a:t>     Education or Other</a:t>
                      </a:r>
                      <a:endParaRPr lang="en-US" sz="1800" dirty="0">
                        <a:effectLst/>
                        <a:latin typeface="+mn-lt"/>
                        <a:ea typeface="Calibri" panose="020F0502020204030204" pitchFamily="34" charset="0"/>
                      </a:endParaRPr>
                    </a:p>
                    <a:p>
                      <a:pPr marL="0" marR="0">
                        <a:lnSpc>
                          <a:spcPct val="100000"/>
                        </a:lnSpc>
                        <a:spcBef>
                          <a:spcPts val="0"/>
                        </a:spcBef>
                        <a:spcAft>
                          <a:spcPts val="0"/>
                        </a:spcAft>
                      </a:pPr>
                      <a:r>
                        <a:rPr lang="en-US" sz="1800" dirty="0">
                          <a:effectLst/>
                          <a:latin typeface="+mn-lt"/>
                          <a:ea typeface="Times New Roman" panose="02020603050405020304" pitchFamily="18" charset="0"/>
                        </a:rPr>
                        <a:t>     Health or Sciences</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.107</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.225</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1 (1%)</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12 (16%)</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6 (7%)</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9 (10%)</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22 (25%)</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38 (43%)</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8542532"/>
                  </a:ext>
                </a:extLst>
              </a:tr>
              <a:tr h="1088302">
                <a:tc>
                  <a:txBody>
                    <a:bodyPr/>
                    <a:lstStyle/>
                    <a:p>
                      <a:pPr marL="0" marR="0">
                        <a:lnSpc>
                          <a:spcPct val="100000"/>
                        </a:lnSpc>
                        <a:spcBef>
                          <a:spcPts val="0"/>
                        </a:spcBef>
                        <a:spcAft>
                          <a:spcPts val="0"/>
                        </a:spcAft>
                      </a:pPr>
                      <a:r>
                        <a:rPr lang="en-US" sz="1800">
                          <a:effectLst/>
                          <a:latin typeface="+mn-lt"/>
                          <a:ea typeface="Times New Roman" panose="02020603050405020304" pitchFamily="18" charset="0"/>
                        </a:rPr>
                        <a:t>Institution Type</a:t>
                      </a:r>
                      <a:endParaRPr lang="en-US" sz="1800">
                        <a:effectLst/>
                        <a:latin typeface="+mn-lt"/>
                        <a:ea typeface="Calibri" panose="020F0502020204030204" pitchFamily="34" charset="0"/>
                      </a:endParaRPr>
                    </a:p>
                    <a:p>
                      <a:pPr marL="0" marR="0">
                        <a:lnSpc>
                          <a:spcPct val="100000"/>
                        </a:lnSpc>
                        <a:spcBef>
                          <a:spcPts val="0"/>
                        </a:spcBef>
                        <a:spcAft>
                          <a:spcPts val="0"/>
                        </a:spcAft>
                      </a:pPr>
                      <a:r>
                        <a:rPr lang="en-US" sz="1800">
                          <a:effectLst/>
                          <a:latin typeface="+mn-lt"/>
                          <a:ea typeface="Times New Roman" panose="02020603050405020304" pitchFamily="18" charset="0"/>
                        </a:rPr>
                        <a:t>     Doctoral University</a:t>
                      </a:r>
                      <a:endParaRPr lang="en-US" sz="1800">
                        <a:effectLst/>
                        <a:latin typeface="+mn-lt"/>
                        <a:ea typeface="Calibri" panose="020F0502020204030204" pitchFamily="34" charset="0"/>
                      </a:endParaRPr>
                    </a:p>
                    <a:p>
                      <a:pPr marL="0" marR="0">
                        <a:lnSpc>
                          <a:spcPct val="100000"/>
                        </a:lnSpc>
                        <a:spcBef>
                          <a:spcPts val="0"/>
                        </a:spcBef>
                        <a:spcAft>
                          <a:spcPts val="0"/>
                        </a:spcAft>
                      </a:pPr>
                      <a:r>
                        <a:rPr lang="en-US" sz="1800">
                          <a:effectLst/>
                          <a:latin typeface="+mn-lt"/>
                          <a:ea typeface="Times New Roman" panose="02020603050405020304" pitchFamily="18" charset="0"/>
                        </a:rPr>
                        <a:t>     Master’s or Bac.</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.784</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.074</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7 (8%)</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6 (7%)</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7 (8%)</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8 (9%)</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26 (30%)</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34 (39%)</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1152312"/>
                  </a:ext>
                </a:extLst>
              </a:tr>
              <a:tr h="1088302">
                <a:tc>
                  <a:txBody>
                    <a:bodyPr/>
                    <a:lstStyle/>
                    <a:p>
                      <a:pPr marL="0" marR="0">
                        <a:lnSpc>
                          <a:spcPct val="100000"/>
                        </a:lnSpc>
                        <a:spcBef>
                          <a:spcPts val="0"/>
                        </a:spcBef>
                        <a:spcAft>
                          <a:spcPts val="0"/>
                        </a:spcAft>
                      </a:pPr>
                      <a:r>
                        <a:rPr lang="en-US" sz="1800">
                          <a:effectLst/>
                          <a:latin typeface="+mn-lt"/>
                          <a:ea typeface="Times New Roman" panose="02020603050405020304" pitchFamily="18" charset="0"/>
                        </a:rPr>
                        <a:t>Yrs. Of Program Existence</a:t>
                      </a:r>
                      <a:endParaRPr lang="en-US" sz="1800">
                        <a:effectLst/>
                        <a:latin typeface="+mn-lt"/>
                        <a:ea typeface="Calibri" panose="020F0502020204030204" pitchFamily="34" charset="0"/>
                      </a:endParaRPr>
                    </a:p>
                    <a:p>
                      <a:pPr marL="0" marR="0">
                        <a:lnSpc>
                          <a:spcPct val="100000"/>
                        </a:lnSpc>
                        <a:spcBef>
                          <a:spcPts val="0"/>
                        </a:spcBef>
                        <a:spcAft>
                          <a:spcPts val="0"/>
                        </a:spcAft>
                      </a:pPr>
                      <a:r>
                        <a:rPr lang="en-US" sz="1800">
                          <a:effectLst/>
                          <a:latin typeface="+mn-lt"/>
                          <a:ea typeface="Times New Roman" panose="02020603050405020304" pitchFamily="18" charset="0"/>
                        </a:rPr>
                        <a:t>     Less than 10 yrs.</a:t>
                      </a:r>
                      <a:endParaRPr lang="en-US" sz="1800">
                        <a:effectLst/>
                        <a:latin typeface="+mn-lt"/>
                        <a:ea typeface="Calibri" panose="020F0502020204030204" pitchFamily="34" charset="0"/>
                      </a:endParaRPr>
                    </a:p>
                    <a:p>
                      <a:pPr marL="0" marR="0">
                        <a:lnSpc>
                          <a:spcPct val="100000"/>
                        </a:lnSpc>
                        <a:spcBef>
                          <a:spcPts val="0"/>
                        </a:spcBef>
                        <a:spcAft>
                          <a:spcPts val="0"/>
                        </a:spcAft>
                      </a:pPr>
                      <a:r>
                        <a:rPr lang="en-US" sz="1800">
                          <a:effectLst/>
                          <a:latin typeface="+mn-lt"/>
                          <a:ea typeface="Times New Roman" panose="02020603050405020304" pitchFamily="18" charset="0"/>
                        </a:rPr>
                        <a:t>     More than 10 yrs.</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.010</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.323**</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3 (3%)</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`10 (11%)</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 (1%)</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14 (16%)</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 (1%)</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59 (56%)</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6518327"/>
                  </a:ext>
                </a:extLst>
              </a:tr>
              <a:tr h="1088302">
                <a:tc>
                  <a:txBody>
                    <a:bodyPr/>
                    <a:lstStyle/>
                    <a:p>
                      <a:pPr marL="0" marR="0">
                        <a:lnSpc>
                          <a:spcPct val="100000"/>
                        </a:lnSpc>
                        <a:spcBef>
                          <a:spcPts val="0"/>
                        </a:spcBef>
                        <a:spcAft>
                          <a:spcPts val="0"/>
                        </a:spcAft>
                      </a:pPr>
                      <a:r>
                        <a:rPr lang="en-US" sz="1800">
                          <a:effectLst/>
                          <a:latin typeface="+mn-lt"/>
                          <a:ea typeface="Times New Roman" panose="02020603050405020304" pitchFamily="18" charset="0"/>
                        </a:rPr>
                        <a:t>Yrs. ASHA Accredited</a:t>
                      </a:r>
                      <a:endParaRPr lang="en-US" sz="1800">
                        <a:effectLst/>
                        <a:latin typeface="+mn-lt"/>
                        <a:ea typeface="Calibri" panose="020F0502020204030204" pitchFamily="34" charset="0"/>
                      </a:endParaRPr>
                    </a:p>
                    <a:p>
                      <a:pPr marL="0" marR="0">
                        <a:lnSpc>
                          <a:spcPct val="100000"/>
                        </a:lnSpc>
                        <a:spcBef>
                          <a:spcPts val="0"/>
                        </a:spcBef>
                        <a:spcAft>
                          <a:spcPts val="0"/>
                        </a:spcAft>
                      </a:pPr>
                      <a:r>
                        <a:rPr lang="en-US" sz="1800">
                          <a:effectLst/>
                          <a:latin typeface="+mn-lt"/>
                          <a:ea typeface="Times New Roman" panose="02020603050405020304" pitchFamily="18" charset="0"/>
                        </a:rPr>
                        <a:t>    Less than 10 yrs.</a:t>
                      </a:r>
                      <a:endParaRPr lang="en-US" sz="1800">
                        <a:effectLst/>
                        <a:latin typeface="+mn-lt"/>
                        <a:ea typeface="Calibri" panose="020F0502020204030204" pitchFamily="34" charset="0"/>
                      </a:endParaRPr>
                    </a:p>
                    <a:p>
                      <a:pPr marL="0" marR="0">
                        <a:lnSpc>
                          <a:spcPct val="100000"/>
                        </a:lnSpc>
                        <a:spcBef>
                          <a:spcPts val="0"/>
                        </a:spcBef>
                        <a:spcAft>
                          <a:spcPts val="0"/>
                        </a:spcAft>
                      </a:pPr>
                      <a:r>
                        <a:rPr lang="en-US" sz="1800">
                          <a:effectLst/>
                          <a:latin typeface="+mn-lt"/>
                          <a:ea typeface="Times New Roman" panose="02020603050405020304" pitchFamily="18" charset="0"/>
                        </a:rPr>
                        <a:t>     More than 10 yrs.</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.090</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.234</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3 (3%)</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10 (11%)</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 (1%)</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14 (16%)</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3 (3%)</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57 (65%)</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2027720"/>
                  </a:ext>
                </a:extLst>
              </a:tr>
              <a:tr h="1001346">
                <a:tc>
                  <a:txBody>
                    <a:bodyPr/>
                    <a:lstStyle/>
                    <a:p>
                      <a:pPr marL="0" marR="0">
                        <a:lnSpc>
                          <a:spcPct val="100000"/>
                        </a:lnSpc>
                        <a:spcBef>
                          <a:spcPts val="0"/>
                        </a:spcBef>
                        <a:spcAft>
                          <a:spcPts val="0"/>
                        </a:spcAft>
                      </a:pPr>
                      <a:r>
                        <a:rPr lang="en-US" sz="1800">
                          <a:effectLst/>
                          <a:latin typeface="+mn-lt"/>
                          <a:ea typeface="Times New Roman" panose="02020603050405020304" pitchFamily="18" charset="0"/>
                        </a:rPr>
                        <a:t>Number of Faculty</a:t>
                      </a:r>
                      <a:endParaRPr lang="en-US" sz="1800">
                        <a:effectLst/>
                        <a:latin typeface="+mn-lt"/>
                        <a:ea typeface="Calibri" panose="020F0502020204030204" pitchFamily="34" charset="0"/>
                      </a:endParaRPr>
                    </a:p>
                    <a:p>
                      <a:pPr marL="0" marR="0">
                        <a:lnSpc>
                          <a:spcPct val="100000"/>
                        </a:lnSpc>
                        <a:spcBef>
                          <a:spcPts val="0"/>
                        </a:spcBef>
                        <a:spcAft>
                          <a:spcPts val="0"/>
                        </a:spcAft>
                      </a:pPr>
                      <a:r>
                        <a:rPr lang="en-US" sz="1800">
                          <a:effectLst/>
                          <a:latin typeface="+mn-lt"/>
                          <a:ea typeface="Times New Roman" panose="02020603050405020304" pitchFamily="18" charset="0"/>
                        </a:rPr>
                        <a:t>     Less than 5</a:t>
                      </a:r>
                      <a:endParaRPr lang="en-US" sz="1800">
                        <a:effectLst/>
                        <a:latin typeface="+mn-lt"/>
                        <a:ea typeface="Calibri" panose="020F0502020204030204" pitchFamily="34" charset="0"/>
                      </a:endParaRPr>
                    </a:p>
                    <a:p>
                      <a:pPr marL="0" marR="0">
                        <a:lnSpc>
                          <a:spcPct val="100000"/>
                        </a:lnSpc>
                        <a:spcBef>
                          <a:spcPts val="0"/>
                        </a:spcBef>
                        <a:spcAft>
                          <a:spcPts val="0"/>
                        </a:spcAft>
                      </a:pPr>
                      <a:r>
                        <a:rPr lang="en-US" sz="1800">
                          <a:effectLst/>
                          <a:latin typeface="+mn-lt"/>
                          <a:ea typeface="Times New Roman" panose="02020603050405020304" pitchFamily="18" charset="0"/>
                        </a:rPr>
                        <a:t>     More than 10</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.784</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.074</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6 (7%)</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7 (8%)</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8 (9%)</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7 (8%)</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26 (30%)</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34 (39%)</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174314"/>
                  </a:ext>
                </a:extLst>
              </a:tr>
              <a:tr h="1088302">
                <a:tc>
                  <a:txBody>
                    <a:bodyPr/>
                    <a:lstStyle/>
                    <a:p>
                      <a:pPr marL="0" marR="0">
                        <a:lnSpc>
                          <a:spcPct val="100000"/>
                        </a:lnSpc>
                        <a:spcBef>
                          <a:spcPts val="0"/>
                        </a:spcBef>
                        <a:spcAft>
                          <a:spcPts val="0"/>
                        </a:spcAft>
                      </a:pPr>
                      <a:r>
                        <a:rPr lang="en-US" sz="1800">
                          <a:effectLst/>
                          <a:latin typeface="+mn-lt"/>
                          <a:ea typeface="Times New Roman" panose="02020603050405020304" pitchFamily="18" charset="0"/>
                        </a:rPr>
                        <a:t>Clinic Location</a:t>
                      </a:r>
                      <a:endParaRPr lang="en-US" sz="1800">
                        <a:effectLst/>
                        <a:latin typeface="+mn-lt"/>
                        <a:ea typeface="Calibri" panose="020F0502020204030204" pitchFamily="34" charset="0"/>
                      </a:endParaRPr>
                    </a:p>
                    <a:p>
                      <a:pPr marL="0" marR="0">
                        <a:lnSpc>
                          <a:spcPct val="100000"/>
                        </a:lnSpc>
                        <a:spcBef>
                          <a:spcPts val="0"/>
                        </a:spcBef>
                        <a:spcAft>
                          <a:spcPts val="0"/>
                        </a:spcAft>
                      </a:pPr>
                      <a:r>
                        <a:rPr lang="en-US" sz="1800">
                          <a:effectLst/>
                          <a:latin typeface="+mn-lt"/>
                          <a:ea typeface="Times New Roman" panose="02020603050405020304" pitchFamily="18" charset="0"/>
                        </a:rPr>
                        <a:t>      On campus</a:t>
                      </a:r>
                      <a:endParaRPr lang="en-US" sz="1800">
                        <a:effectLst/>
                        <a:latin typeface="+mn-lt"/>
                        <a:ea typeface="Calibri" panose="020F0502020204030204" pitchFamily="34" charset="0"/>
                      </a:endParaRPr>
                    </a:p>
                    <a:p>
                      <a:pPr marL="0" marR="0">
                        <a:lnSpc>
                          <a:spcPct val="100000"/>
                        </a:lnSpc>
                        <a:spcBef>
                          <a:spcPts val="0"/>
                        </a:spcBef>
                        <a:spcAft>
                          <a:spcPts val="0"/>
                        </a:spcAft>
                      </a:pPr>
                      <a:r>
                        <a:rPr lang="en-US" sz="1800">
                          <a:effectLst/>
                          <a:latin typeface="+mn-lt"/>
                          <a:ea typeface="Times New Roman" panose="02020603050405020304" pitchFamily="18" charset="0"/>
                        </a:rPr>
                        <a:t>      Off campus</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.305</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.164</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10 (11%)</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3 (3%)</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13 (15%)</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2 (2%)</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55 (63%)</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5 (6%)</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2911476"/>
                  </a:ext>
                </a:extLst>
              </a:tr>
              <a:tr h="1732086">
                <a:tc>
                  <a:txBody>
                    <a:bodyPr/>
                    <a:lstStyle/>
                    <a:p>
                      <a:pPr marL="0" marR="0">
                        <a:lnSpc>
                          <a:spcPct val="100000"/>
                        </a:lnSpc>
                        <a:spcBef>
                          <a:spcPts val="0"/>
                        </a:spcBef>
                        <a:spcAft>
                          <a:spcPts val="0"/>
                        </a:spcAft>
                      </a:pPr>
                      <a:r>
                        <a:rPr lang="en-US" sz="1800">
                          <a:effectLst/>
                          <a:latin typeface="+mn-lt"/>
                          <a:ea typeface="Times New Roman" panose="02020603050405020304" pitchFamily="18" charset="0"/>
                        </a:rPr>
                        <a:t>Yrs. Of SLP Experience</a:t>
                      </a:r>
                      <a:endParaRPr lang="en-US" sz="1800">
                        <a:effectLst/>
                        <a:latin typeface="+mn-lt"/>
                        <a:ea typeface="Calibri" panose="020F0502020204030204" pitchFamily="34" charset="0"/>
                      </a:endParaRPr>
                    </a:p>
                    <a:p>
                      <a:pPr marL="0" marR="0">
                        <a:lnSpc>
                          <a:spcPct val="100000"/>
                        </a:lnSpc>
                        <a:spcBef>
                          <a:spcPts val="0"/>
                        </a:spcBef>
                        <a:spcAft>
                          <a:spcPts val="0"/>
                        </a:spcAft>
                      </a:pPr>
                      <a:r>
                        <a:rPr lang="en-US" sz="1800">
                          <a:effectLst/>
                          <a:latin typeface="+mn-lt"/>
                          <a:ea typeface="Times New Roman" panose="02020603050405020304" pitchFamily="18" charset="0"/>
                        </a:rPr>
                        <a:t>     Less than 20 yrs.</a:t>
                      </a:r>
                      <a:endParaRPr lang="en-US" sz="1800">
                        <a:effectLst/>
                        <a:latin typeface="+mn-lt"/>
                        <a:ea typeface="Calibri" panose="020F0502020204030204" pitchFamily="34" charset="0"/>
                      </a:endParaRPr>
                    </a:p>
                    <a:p>
                      <a:pPr marL="0" marR="0">
                        <a:lnSpc>
                          <a:spcPct val="100000"/>
                        </a:lnSpc>
                        <a:spcBef>
                          <a:spcPts val="0"/>
                        </a:spcBef>
                        <a:spcAft>
                          <a:spcPts val="0"/>
                        </a:spcAft>
                      </a:pPr>
                      <a:r>
                        <a:rPr lang="en-US" sz="1800">
                          <a:effectLst/>
                          <a:latin typeface="+mn-lt"/>
                          <a:ea typeface="Times New Roman" panose="02020603050405020304" pitchFamily="18" charset="0"/>
                        </a:rPr>
                        <a:t>     More than 20 yrs.</a:t>
                      </a:r>
                      <a:endParaRPr lang="en-US" sz="1800">
                        <a:effectLst/>
                        <a:latin typeface="+mn-lt"/>
                        <a:ea typeface="Calibri" panose="020F0502020204030204" pitchFamily="34" charset="0"/>
                      </a:endParaRPr>
                    </a:p>
                    <a:p>
                      <a:pPr marL="0" marR="0">
                        <a:lnSpc>
                          <a:spcPct val="100000"/>
                        </a:lnSpc>
                        <a:spcBef>
                          <a:spcPts val="0"/>
                        </a:spcBef>
                        <a:spcAft>
                          <a:spcPts val="0"/>
                        </a:spcAft>
                      </a:pPr>
                      <a:r>
                        <a:rPr lang="en-US" sz="1800">
                          <a:effectLst/>
                          <a:latin typeface="+mn-lt"/>
                          <a:ea typeface="Times New Roman" panose="02020603050405020304" pitchFamily="18" charset="0"/>
                        </a:rPr>
                        <a:t>     Not a SLP</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.142</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highlight>
                            <a:srgbClr val="FFFF00"/>
                          </a:highligh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highlight>
                            <a:srgbClr val="FFFF00"/>
                          </a:highligh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.198*</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a:effectLst/>
                          <a:latin typeface="+mn-lt"/>
                          <a:ea typeface="Times New Roman" panose="02020603050405020304" pitchFamily="18" charset="0"/>
                        </a:rPr>
                        <a:t> </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1 (1%)</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10 (11%)</a:t>
                      </a:r>
                      <a:endParaRPr lang="en-US" sz="1800">
                        <a:effectLst/>
                        <a:latin typeface="+mn-lt"/>
                        <a:ea typeface="Calibri" panose="020F0502020204030204" pitchFamily="34" charset="0"/>
                      </a:endParaRPr>
                    </a:p>
                    <a:p>
                      <a:pPr marL="0" marR="0" algn="ctr">
                        <a:lnSpc>
                          <a:spcPct val="100000"/>
                        </a:lnSpc>
                        <a:spcBef>
                          <a:spcPts val="0"/>
                        </a:spcBef>
                        <a:spcAft>
                          <a:spcPts val="0"/>
                        </a:spcAft>
                      </a:pPr>
                      <a:r>
                        <a:rPr lang="en-US" sz="1800">
                          <a:effectLst/>
                          <a:latin typeface="+mn-lt"/>
                          <a:ea typeface="Times New Roman" panose="02020603050405020304" pitchFamily="18" charset="0"/>
                        </a:rPr>
                        <a:t>2 (2%)</a:t>
                      </a:r>
                      <a:endParaRPr lang="en-US" sz="180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6 (7%)</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7 (8%)</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2(3%)</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dirty="0">
                          <a:effectLst/>
                          <a:latin typeface="+mn-lt"/>
                          <a:ea typeface="Times New Roman" panose="02020603050405020304" pitchFamily="18" charset="0"/>
                        </a:rPr>
                        <a:t> </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25 (28%)</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32 (36%)</a:t>
                      </a:r>
                      <a:endParaRPr lang="en-US" sz="1800" dirty="0">
                        <a:effectLst/>
                        <a:latin typeface="+mn-lt"/>
                        <a:ea typeface="Calibri" panose="020F0502020204030204" pitchFamily="34" charset="0"/>
                      </a:endParaRPr>
                    </a:p>
                    <a:p>
                      <a:pPr marL="0" marR="0" algn="ctr">
                        <a:lnSpc>
                          <a:spcPct val="100000"/>
                        </a:lnSpc>
                        <a:spcBef>
                          <a:spcPts val="0"/>
                        </a:spcBef>
                        <a:spcAft>
                          <a:spcPts val="0"/>
                        </a:spcAft>
                      </a:pPr>
                      <a:r>
                        <a:rPr lang="en-US" sz="1800" dirty="0">
                          <a:effectLst/>
                          <a:latin typeface="+mn-lt"/>
                          <a:ea typeface="Times New Roman" panose="02020603050405020304" pitchFamily="18" charset="0"/>
                        </a:rPr>
                        <a:t>3 (3%)</a:t>
                      </a:r>
                      <a:endParaRPr lang="en-US" sz="1800" dirty="0">
                        <a:effectLst/>
                        <a:latin typeface="+mn-lt"/>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5577620"/>
                  </a:ext>
                </a:extLst>
              </a:tr>
            </a:tbl>
          </a:graphicData>
        </a:graphic>
      </p:graphicFrame>
      <p:sp>
        <p:nvSpPr>
          <p:cNvPr id="34" name="TextBox 33">
            <a:extLst>
              <a:ext uri="{FF2B5EF4-FFF2-40B4-BE49-F238E27FC236}">
                <a16:creationId xmlns:a16="http://schemas.microsoft.com/office/drawing/2014/main" id="{858B13E9-96AC-431F-9F4D-54D092C0811C}"/>
              </a:ext>
            </a:extLst>
          </p:cNvPr>
          <p:cNvSpPr txBox="1"/>
          <p:nvPr/>
        </p:nvSpPr>
        <p:spPr>
          <a:xfrm>
            <a:off x="15313757" y="18981065"/>
            <a:ext cx="11353800" cy="523220"/>
          </a:xfrm>
          <a:prstGeom prst="rect">
            <a:avLst/>
          </a:prstGeom>
          <a:noFill/>
        </p:spPr>
        <p:txBody>
          <a:bodyPr wrap="square" rtlCol="0">
            <a:spAutoFit/>
          </a:bodyPr>
          <a:lstStyle/>
          <a:p>
            <a:r>
              <a:rPr lang="en-US" sz="2800" b="1" i="1" dirty="0"/>
              <a:t>SLP Demographics and Health Literacy Education</a:t>
            </a:r>
            <a:endParaRPr lang="en-US" sz="2800" b="1" dirty="0"/>
          </a:p>
        </p:txBody>
      </p:sp>
      <p:sp>
        <p:nvSpPr>
          <p:cNvPr id="10" name="TextBox 9">
            <a:extLst>
              <a:ext uri="{FF2B5EF4-FFF2-40B4-BE49-F238E27FC236}">
                <a16:creationId xmlns:a16="http://schemas.microsoft.com/office/drawing/2014/main" id="{486E6502-6145-42BC-8976-4C266F61517C}"/>
              </a:ext>
            </a:extLst>
          </p:cNvPr>
          <p:cNvSpPr txBox="1"/>
          <p:nvPr/>
        </p:nvSpPr>
        <p:spPr>
          <a:xfrm>
            <a:off x="29243130" y="19182192"/>
            <a:ext cx="13459346" cy="8956298"/>
          </a:xfrm>
          <a:prstGeom prst="rect">
            <a:avLst/>
          </a:prstGeom>
          <a:noFill/>
          <a:ln>
            <a:solidFill>
              <a:srgbClr val="C0C0C0"/>
            </a:solidFill>
          </a:ln>
        </p:spPr>
        <p:txBody>
          <a:bodyPr wrap="square" rtlCol="0">
            <a:spAutoFit/>
          </a:bodyPr>
          <a:lstStyle/>
          <a:p>
            <a:r>
              <a:rPr lang="en-US" sz="3600" dirty="0"/>
              <a:t>Research shows the importance that healthcare providers are knowledgeable of health literacy.  However, SLP preparation programs do not have curriculum standards in place to ensure the use of health literacy education.  Our results indicate approximately half of SLP programs implement HLE, suggesting a lack of knowledge of the importance of health literacy. By failing to teach future SLPs how to assess and address the health literacy needs of their clients, the SLP can inadvertently interfere with their client’s obtaining optimal health outcomes and satisfactory quality of life. Also, there are factors within the demographic data that cannot be extrapolated at this time and which might be influencing the implementation of HLE and HLE in SLP programs.  For example, the leadership within the SLP programs could play a role in the development and implementation of HLE.  With the majority of HLE implementation coming from programs with more experienced faculty and/or administrators, examining the form of leadership associated with the implementation could be valuable. </a:t>
            </a:r>
          </a:p>
        </p:txBody>
      </p:sp>
      <p:sp>
        <p:nvSpPr>
          <p:cNvPr id="30" name="Text Box 515">
            <a:extLst>
              <a:ext uri="{FF2B5EF4-FFF2-40B4-BE49-F238E27FC236}">
                <a16:creationId xmlns:a16="http://schemas.microsoft.com/office/drawing/2014/main" id="{21947F4C-03A0-40EE-B1AF-8185762FE9AA}"/>
              </a:ext>
            </a:extLst>
          </p:cNvPr>
          <p:cNvSpPr txBox="1">
            <a:spLocks noChangeArrowheads="1"/>
          </p:cNvSpPr>
          <p:nvPr/>
        </p:nvSpPr>
        <p:spPr bwMode="auto">
          <a:xfrm>
            <a:off x="29243132" y="6631902"/>
            <a:ext cx="13459348" cy="938815"/>
          </a:xfrm>
          <a:prstGeom prst="rect">
            <a:avLst/>
          </a:prstGeom>
          <a:gradFill flip="none" rotWithShape="1">
            <a:gsLst>
              <a:gs pos="27000">
                <a:srgbClr val="7030A0"/>
              </a:gs>
              <a:gs pos="51000">
                <a:schemeClr val="accent4"/>
              </a:gs>
              <a:gs pos="77000">
                <a:srgbClr val="FF0000"/>
              </a:gs>
            </a:gsLst>
            <a:lin ang="2700000" scaled="1"/>
            <a:tileRect/>
          </a:gradFill>
          <a:ln w="57150">
            <a:solidFill>
              <a:srgbClr val="512373"/>
            </a:solidFill>
            <a:miter lim="800000"/>
            <a:headEnd/>
            <a:tailEnd/>
          </a:ln>
        </p:spPr>
        <p:txBody>
          <a:bodyPr wrap="square" lIns="198217" tIns="99108" rIns="198217" bIns="99108">
            <a:spAutoFit/>
          </a:bodyPr>
          <a:lstStyle/>
          <a:p>
            <a:pPr algn="ctr" defTabSz="1982597" eaLnBrk="0" hangingPunct="0">
              <a:spcBef>
                <a:spcPct val="50000"/>
              </a:spcBef>
            </a:pPr>
            <a:r>
              <a:rPr lang="en-US" sz="4800" b="1" dirty="0">
                <a:solidFill>
                  <a:schemeClr val="bg1"/>
                </a:solidFill>
                <a:latin typeface="+mn-lt"/>
              </a:rPr>
              <a:t>Implications</a:t>
            </a:r>
          </a:p>
        </p:txBody>
      </p:sp>
      <p:sp>
        <p:nvSpPr>
          <p:cNvPr id="31" name="Text Box 10">
            <a:extLst>
              <a:ext uri="{FF2B5EF4-FFF2-40B4-BE49-F238E27FC236}">
                <a16:creationId xmlns:a16="http://schemas.microsoft.com/office/drawing/2014/main" id="{C8D9E5BB-A68B-451F-A9F9-4D2AE7C57DCD}"/>
              </a:ext>
            </a:extLst>
          </p:cNvPr>
          <p:cNvSpPr txBox="1">
            <a:spLocks noChangeArrowheads="1"/>
          </p:cNvSpPr>
          <p:nvPr/>
        </p:nvSpPr>
        <p:spPr bwMode="auto">
          <a:xfrm>
            <a:off x="29243131" y="7807853"/>
            <a:ext cx="13459347" cy="9889174"/>
          </a:xfrm>
          <a:prstGeom prst="rect">
            <a:avLst/>
          </a:prstGeom>
          <a:noFill/>
          <a:ln w="9525">
            <a:solidFill>
              <a:schemeClr val="bg1">
                <a:lumMod val="65000"/>
              </a:schemeClr>
            </a:solidFill>
            <a:miter lim="800000"/>
            <a:headEnd/>
            <a:tailEnd/>
          </a:ln>
        </p:spPr>
        <p:txBody>
          <a:bodyPr/>
          <a:lstStyle/>
          <a:p>
            <a:pPr eaLnBrk="0" hangingPunct="0">
              <a:spcBef>
                <a:spcPts val="30"/>
              </a:spcBef>
              <a:defRPr/>
            </a:pPr>
            <a:r>
              <a:rPr lang="en-US" sz="3600" dirty="0"/>
              <a:t>Effective communication between a healthcare provider and their client’s is facilitated by health literacy practices.  Such practices often improve the client’s ability to understand health information and to be a knowledgeable and active member in their own healthcare decision making process. However, our findings show that approximately half of the SLP programs in the U.S. do not provide health literacy education to their students.  Furthermore, the implementation of HLE is primarily limited to larger universities with on-campus clinics associated with SLP programs that have been in existence and accredited for more than 10 years, and whose faculty and/or administrators have over 20 years of SLP experience.  In addition, the frequency of HLS use is limited with the majority of strategies being instructed with low frequency. These findings show that SLP students from newer and more rural programs will receive little to no education related to health literacy. The lack of HLE instruction will thereby limit the future SLP’s knowledge and use of health literacy strategies once they reach clinical practice and thereby negatively impacting the overall health outcomes of clients.   </a:t>
            </a:r>
          </a:p>
          <a:p>
            <a:pPr eaLnBrk="0" hangingPunct="0">
              <a:spcBef>
                <a:spcPts val="30"/>
              </a:spcBef>
              <a:defRPr/>
            </a:pPr>
            <a:endParaRPr lang="en-US" sz="3600" dirty="0">
              <a:latin typeface="+mn-lt"/>
              <a:ea typeface="굴림" pitchFamily="34" charset="-127"/>
              <a:cs typeface="Arial" panose="020B0604020202020204" pitchFamily="34" charset="0"/>
            </a:endParaRPr>
          </a:p>
        </p:txBody>
      </p:sp>
      <p:pic>
        <p:nvPicPr>
          <p:cNvPr id="6" name="HLE Status in SLP">
            <a:hlinkClick r:id="" action="ppaction://media"/>
            <a:extLst>
              <a:ext uri="{FF2B5EF4-FFF2-40B4-BE49-F238E27FC236}">
                <a16:creationId xmlns:a16="http://schemas.microsoft.com/office/drawing/2014/main" id="{5403B175-8002-4557-B915-CC4C4FE4E3E1}"/>
              </a:ext>
            </a:extLst>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21640800" y="16154400"/>
            <a:ext cx="609600" cy="609600"/>
          </a:xfrm>
          <a:prstGeom prst="rect">
            <a:avLst/>
          </a:prstGeom>
        </p:spPr>
      </p:pic>
    </p:spTree>
  </p:cSld>
  <p:clrMapOvr>
    <a:masterClrMapping/>
  </p:clrMapOvr>
  <p:timing>
    <p:tnLst>
      <p:par>
        <p:cTn id="1" dur="indefinite" restart="never" nodeType="tmRoot">
          <p:childTnLst>
            <p:audio>
              <p:cMediaNode vol="80000">
                <p:cTn id="2" fill="hold" display="0">
                  <p:stCondLst>
                    <p:cond delay="indefinite"/>
                  </p:stCondLst>
                  <p:endCondLst>
                    <p:cond evt="onStopAudio" delay="0">
                      <p:tgtEl>
                        <p:sldTgt/>
                      </p:tgtEl>
                    </p:cond>
                  </p:endCondLst>
                </p:cTn>
                <p:tgtEl>
                  <p:spTgt spid="6"/>
                </p:tgtEl>
              </p:cMediaNode>
            </p:audio>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ECEBB7"/>
            </a:gs>
            <a:gs pos="100000">
              <a:srgbClr val="000099"/>
            </a:gs>
          </a:gsLst>
          <a:lin ang="5400000" scaled="1"/>
        </a:gradFill>
        <a:ln w="9525" cap="flat" cmpd="sng" algn="ctr">
          <a:solidFill>
            <a:srgbClr val="000000"/>
          </a:solidFill>
          <a:prstDash val="solid"/>
          <a:round/>
          <a:headEnd type="none" w="med" len="med"/>
          <a:tailEnd type="none" w="med" len="med"/>
        </a:ln>
        <a:effectLst>
          <a:outerShdw dist="35921" dir="2700000" algn="ctr" rotWithShape="0">
            <a:srgbClr val="808080">
              <a:alpha val="80000"/>
            </a:srgbClr>
          </a:outerShdw>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gradFill rotWithShape="0">
          <a:gsLst>
            <a:gs pos="0">
              <a:srgbClr val="ECEBB7"/>
            </a:gs>
            <a:gs pos="100000">
              <a:srgbClr val="000099"/>
            </a:gs>
          </a:gsLst>
          <a:lin ang="5400000" scaled="1"/>
        </a:gradFill>
        <a:ln w="9525" cap="flat" cmpd="sng" algn="ctr">
          <a:solidFill>
            <a:srgbClr val="000000"/>
          </a:solidFill>
          <a:prstDash val="solid"/>
          <a:round/>
          <a:headEnd type="none" w="med" len="med"/>
          <a:tailEnd type="none" w="med" len="med"/>
        </a:ln>
        <a:effectLst>
          <a:outerShdw dist="35921" dir="2700000" algn="ctr" rotWithShape="0">
            <a:srgbClr val="808080">
              <a:alpha val="80000"/>
            </a:srgbClr>
          </a:outerShdw>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19699</TotalTime>
  <Words>1940</Words>
  <Application>Microsoft Office PowerPoint</Application>
  <PresentationFormat>Custom</PresentationFormat>
  <Paragraphs>419</Paragraphs>
  <Slides>1</Slides>
  <Notes>1</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굴림</vt:lpstr>
      <vt:lpstr>Arial</vt:lpstr>
      <vt:lpstr>Calibri</vt:lpstr>
      <vt:lpstr>Times New Roman</vt:lpstr>
      <vt:lpstr>Default Design</vt:lpstr>
      <vt:lpstr>PowerPoint Presentation</vt:lpstr>
    </vt:vector>
  </TitlesOfParts>
  <Company>University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Biomechanics Lab</dc:creator>
  <cp:lastModifiedBy>DM Review</cp:lastModifiedBy>
  <cp:revision>898</cp:revision>
  <cp:lastPrinted>2019-04-12T17:24:31Z</cp:lastPrinted>
  <dcterms:created xsi:type="dcterms:W3CDTF">1999-07-22T17:11:33Z</dcterms:created>
  <dcterms:modified xsi:type="dcterms:W3CDTF">2020-07-03T19:57:14Z</dcterms:modified>
</cp:coreProperties>
</file>